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sldIdLst>
    <p:sldId id="271" r:id="rId3"/>
    <p:sldId id="265" r:id="rId4"/>
  </p:sldIdLst>
  <p:sldSz cx="6858000" cy="9144000" type="screen4x3"/>
  <p:notesSz cx="6858000" cy="9144000"/>
  <p:custDataLst>
    <p:tags r:id="rId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1260" y="-22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3573446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449830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3"/>
            <a:ext cx="1478756" cy="774911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3"/>
            <a:ext cx="4350544" cy="774911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1423605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154"/>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662"/>
            </a:lvl1pPr>
            <a:lvl2pPr marL="316518" indent="0" algn="ctr">
              <a:buNone/>
              <a:defRPr sz="1385"/>
            </a:lvl2pPr>
            <a:lvl3pPr marL="633036" indent="0" algn="ctr">
              <a:buNone/>
              <a:defRPr sz="1246"/>
            </a:lvl3pPr>
            <a:lvl4pPr marL="949555" indent="0" algn="ctr">
              <a:buNone/>
              <a:defRPr sz="1108"/>
            </a:lvl4pPr>
            <a:lvl5pPr marL="1266073" indent="0" algn="ctr">
              <a:buNone/>
              <a:defRPr sz="1108"/>
            </a:lvl5pPr>
            <a:lvl6pPr marL="1582591" indent="0" algn="ctr">
              <a:buNone/>
              <a:defRPr sz="1108"/>
            </a:lvl6pPr>
            <a:lvl7pPr marL="1899109" indent="0" algn="ctr">
              <a:buNone/>
              <a:defRPr sz="1108"/>
            </a:lvl7pPr>
            <a:lvl8pPr marL="2215627" indent="0" algn="ctr">
              <a:buNone/>
              <a:defRPr sz="1108"/>
            </a:lvl8pPr>
            <a:lvl9pPr marL="2532145" indent="0" algn="ctr">
              <a:buNone/>
              <a:defRPr sz="1108"/>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53118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4013608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3"/>
            <a:ext cx="5915025" cy="3803649"/>
          </a:xfrm>
        </p:spPr>
        <p:txBody>
          <a:bodyPr anchor="b"/>
          <a:lstStyle>
            <a:lvl1pPr>
              <a:defRPr sz="41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119287"/>
            <a:ext cx="5915025" cy="2000249"/>
          </a:xfrm>
        </p:spPr>
        <p:txBody>
          <a:bodyPr/>
          <a:lstStyle>
            <a:lvl1pPr marL="0" indent="0">
              <a:buNone/>
              <a:defRPr sz="1662">
                <a:solidFill>
                  <a:schemeClr val="tx1"/>
                </a:solidFill>
              </a:defRPr>
            </a:lvl1pPr>
            <a:lvl2pPr marL="316518" indent="0">
              <a:buNone/>
              <a:defRPr sz="1385">
                <a:solidFill>
                  <a:schemeClr val="tx1">
                    <a:tint val="75000"/>
                  </a:schemeClr>
                </a:solidFill>
              </a:defRPr>
            </a:lvl2pPr>
            <a:lvl3pPr marL="633036" indent="0">
              <a:buNone/>
              <a:defRPr sz="1246">
                <a:solidFill>
                  <a:schemeClr val="tx1">
                    <a:tint val="75000"/>
                  </a:schemeClr>
                </a:solidFill>
              </a:defRPr>
            </a:lvl3pPr>
            <a:lvl4pPr marL="949555" indent="0">
              <a:buNone/>
              <a:defRPr sz="1108">
                <a:solidFill>
                  <a:schemeClr val="tx1">
                    <a:tint val="75000"/>
                  </a:schemeClr>
                </a:solidFill>
              </a:defRPr>
            </a:lvl4pPr>
            <a:lvl5pPr marL="1266073" indent="0">
              <a:buNone/>
              <a:defRPr sz="1108">
                <a:solidFill>
                  <a:schemeClr val="tx1">
                    <a:tint val="75000"/>
                  </a:schemeClr>
                </a:solidFill>
              </a:defRPr>
            </a:lvl5pPr>
            <a:lvl6pPr marL="1582591" indent="0">
              <a:buNone/>
              <a:defRPr sz="1108">
                <a:solidFill>
                  <a:schemeClr val="tx1">
                    <a:tint val="75000"/>
                  </a:schemeClr>
                </a:solidFill>
              </a:defRPr>
            </a:lvl6pPr>
            <a:lvl7pPr marL="1899109" indent="0">
              <a:buNone/>
              <a:defRPr sz="1108">
                <a:solidFill>
                  <a:schemeClr val="tx1">
                    <a:tint val="75000"/>
                  </a:schemeClr>
                </a:solidFill>
              </a:defRPr>
            </a:lvl7pPr>
            <a:lvl8pPr marL="2215627" indent="0">
              <a:buNone/>
              <a:defRPr sz="1108">
                <a:solidFill>
                  <a:schemeClr val="tx1">
                    <a:tint val="75000"/>
                  </a:schemeClr>
                </a:solidFill>
              </a:defRPr>
            </a:lvl8pPr>
            <a:lvl9pPr marL="2532145" indent="0">
              <a:buNone/>
              <a:defRPr sz="110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8825028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4183911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241552"/>
            <a:ext cx="2901255" cy="1098549"/>
          </a:xfrm>
        </p:spPr>
        <p:txBody>
          <a:bodyPr anchor="b"/>
          <a:lstStyle>
            <a:lvl1pPr marL="0" indent="0">
              <a:buNone/>
              <a:defRPr sz="1662" b="1"/>
            </a:lvl1pPr>
            <a:lvl2pPr marL="316518" indent="0">
              <a:buNone/>
              <a:defRPr sz="1385" b="1"/>
            </a:lvl2pPr>
            <a:lvl3pPr marL="633036" indent="0">
              <a:buNone/>
              <a:defRPr sz="1246" b="1"/>
            </a:lvl3pPr>
            <a:lvl4pPr marL="949555" indent="0">
              <a:buNone/>
              <a:defRPr sz="1108" b="1"/>
            </a:lvl4pPr>
            <a:lvl5pPr marL="1266073" indent="0">
              <a:buNone/>
              <a:defRPr sz="1108" b="1"/>
            </a:lvl5pPr>
            <a:lvl6pPr marL="1582591" indent="0">
              <a:buNone/>
              <a:defRPr sz="1108" b="1"/>
            </a:lvl6pPr>
            <a:lvl7pPr marL="1899109" indent="0">
              <a:buNone/>
              <a:defRPr sz="1108" b="1"/>
            </a:lvl7pPr>
            <a:lvl8pPr marL="2215627" indent="0">
              <a:buNone/>
              <a:defRPr sz="1108" b="1"/>
            </a:lvl8pPr>
            <a:lvl9pPr marL="2532145" indent="0">
              <a:buNone/>
              <a:defRPr sz="1108" b="1"/>
            </a:lvl9pPr>
          </a:lstStyle>
          <a:p>
            <a:pPr lvl="0"/>
            <a:r>
              <a:rPr lang="ja-JP" altLang="en-US"/>
              <a:t>マスター テキストの書式設定</a:t>
            </a:r>
          </a:p>
        </p:txBody>
      </p:sp>
      <p:sp>
        <p:nvSpPr>
          <p:cNvPr id="4" name="Content Placeholder 3"/>
          <p:cNvSpPr>
            <a:spLocks noGrp="1"/>
          </p:cNvSpPr>
          <p:nvPr>
            <p:ph sz="half" idx="2"/>
          </p:nvPr>
        </p:nvSpPr>
        <p:spPr>
          <a:xfrm>
            <a:off x="472382" y="3340101"/>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4" y="2241552"/>
            <a:ext cx="2915543" cy="1098549"/>
          </a:xfrm>
        </p:spPr>
        <p:txBody>
          <a:bodyPr anchor="b"/>
          <a:lstStyle>
            <a:lvl1pPr marL="0" indent="0">
              <a:buNone/>
              <a:defRPr sz="1662" b="1"/>
            </a:lvl1pPr>
            <a:lvl2pPr marL="316518" indent="0">
              <a:buNone/>
              <a:defRPr sz="1385" b="1"/>
            </a:lvl2pPr>
            <a:lvl3pPr marL="633036" indent="0">
              <a:buNone/>
              <a:defRPr sz="1246" b="1"/>
            </a:lvl3pPr>
            <a:lvl4pPr marL="949555" indent="0">
              <a:buNone/>
              <a:defRPr sz="1108" b="1"/>
            </a:lvl4pPr>
            <a:lvl5pPr marL="1266073" indent="0">
              <a:buNone/>
              <a:defRPr sz="1108" b="1"/>
            </a:lvl5pPr>
            <a:lvl6pPr marL="1582591" indent="0">
              <a:buNone/>
              <a:defRPr sz="1108" b="1"/>
            </a:lvl6pPr>
            <a:lvl7pPr marL="1899109" indent="0">
              <a:buNone/>
              <a:defRPr sz="1108" b="1"/>
            </a:lvl7pPr>
            <a:lvl8pPr marL="2215627" indent="0">
              <a:buNone/>
              <a:defRPr sz="1108" b="1"/>
            </a:lvl8pPr>
            <a:lvl9pPr marL="2532145" indent="0">
              <a:buNone/>
              <a:defRPr sz="1108" b="1"/>
            </a:lvl9pPr>
          </a:lstStyle>
          <a:p>
            <a:pPr lvl="0"/>
            <a:r>
              <a:rPr lang="ja-JP" altLang="en-US"/>
              <a:t>マスター テキストの書式設定</a:t>
            </a:r>
          </a:p>
        </p:txBody>
      </p:sp>
      <p:sp>
        <p:nvSpPr>
          <p:cNvPr id="6" name="Content Placeholder 5"/>
          <p:cNvSpPr>
            <a:spLocks noGrp="1"/>
          </p:cNvSpPr>
          <p:nvPr>
            <p:ph sz="quarter" idx="4"/>
          </p:nvPr>
        </p:nvSpPr>
        <p:spPr>
          <a:xfrm>
            <a:off x="3471864" y="3340101"/>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659656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7212890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42015957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215"/>
            </a:lvl1pPr>
          </a:lstStyle>
          <a:p>
            <a:r>
              <a:rPr lang="ja-JP" altLang="en-US"/>
              <a:t>マスター タイトルの書式設定</a:t>
            </a:r>
            <a:endParaRPr lang="en-US" dirty="0"/>
          </a:p>
        </p:txBody>
      </p:sp>
      <p:sp>
        <p:nvSpPr>
          <p:cNvPr id="3" name="Content Placeholder 2"/>
          <p:cNvSpPr>
            <a:spLocks noGrp="1"/>
          </p:cNvSpPr>
          <p:nvPr>
            <p:ph idx="1"/>
          </p:nvPr>
        </p:nvSpPr>
        <p:spPr>
          <a:xfrm>
            <a:off x="2915544" y="1316570"/>
            <a:ext cx="3471863" cy="6498167"/>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1"/>
            <a:ext cx="2211884" cy="5082117"/>
          </a:xfrm>
        </p:spPr>
        <p:txBody>
          <a:bodyPr/>
          <a:lstStyle>
            <a:lvl1pPr marL="0" indent="0">
              <a:buNone/>
              <a:defRPr sz="1108"/>
            </a:lvl1pPr>
            <a:lvl2pPr marL="316518" indent="0">
              <a:buNone/>
              <a:defRPr sz="969"/>
            </a:lvl2pPr>
            <a:lvl3pPr marL="633036" indent="0">
              <a:buNone/>
              <a:defRPr sz="831"/>
            </a:lvl3pPr>
            <a:lvl4pPr marL="949555" indent="0">
              <a:buNone/>
              <a:defRPr sz="692"/>
            </a:lvl4pPr>
            <a:lvl5pPr marL="1266073" indent="0">
              <a:buNone/>
              <a:defRPr sz="692"/>
            </a:lvl5pPr>
            <a:lvl6pPr marL="1582591" indent="0">
              <a:buNone/>
              <a:defRPr sz="692"/>
            </a:lvl6pPr>
            <a:lvl7pPr marL="1899109" indent="0">
              <a:buNone/>
              <a:defRPr sz="692"/>
            </a:lvl7pPr>
            <a:lvl8pPr marL="2215627" indent="0">
              <a:buNone/>
              <a:defRPr sz="692"/>
            </a:lvl8pPr>
            <a:lvl9pPr marL="2532145" indent="0">
              <a:buNone/>
              <a:defRPr sz="69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917634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8485442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21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4" y="1316570"/>
            <a:ext cx="3471863" cy="6498167"/>
          </a:xfrm>
        </p:spPr>
        <p:txBody>
          <a:bodyPr anchor="t"/>
          <a:lstStyle>
            <a:lvl1pPr marL="0" indent="0">
              <a:buNone/>
              <a:defRPr sz="2215"/>
            </a:lvl1pPr>
            <a:lvl2pPr marL="316518" indent="0">
              <a:buNone/>
              <a:defRPr sz="1938"/>
            </a:lvl2pPr>
            <a:lvl3pPr marL="633036" indent="0">
              <a:buNone/>
              <a:defRPr sz="1662"/>
            </a:lvl3pPr>
            <a:lvl4pPr marL="949555" indent="0">
              <a:buNone/>
              <a:defRPr sz="1385"/>
            </a:lvl4pPr>
            <a:lvl5pPr marL="1266073" indent="0">
              <a:buNone/>
              <a:defRPr sz="1385"/>
            </a:lvl5pPr>
            <a:lvl6pPr marL="1582591" indent="0">
              <a:buNone/>
              <a:defRPr sz="1385"/>
            </a:lvl6pPr>
            <a:lvl7pPr marL="1899109" indent="0">
              <a:buNone/>
              <a:defRPr sz="1385"/>
            </a:lvl7pPr>
            <a:lvl8pPr marL="2215627" indent="0">
              <a:buNone/>
              <a:defRPr sz="1385"/>
            </a:lvl8pPr>
            <a:lvl9pPr marL="2532145" indent="0">
              <a:buNone/>
              <a:defRPr sz="138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1"/>
            <a:ext cx="2211884" cy="5082117"/>
          </a:xfrm>
        </p:spPr>
        <p:txBody>
          <a:bodyPr/>
          <a:lstStyle>
            <a:lvl1pPr marL="0" indent="0">
              <a:buNone/>
              <a:defRPr sz="1108"/>
            </a:lvl1pPr>
            <a:lvl2pPr marL="316518" indent="0">
              <a:buNone/>
              <a:defRPr sz="969"/>
            </a:lvl2pPr>
            <a:lvl3pPr marL="633036" indent="0">
              <a:buNone/>
              <a:defRPr sz="831"/>
            </a:lvl3pPr>
            <a:lvl4pPr marL="949555" indent="0">
              <a:buNone/>
              <a:defRPr sz="692"/>
            </a:lvl4pPr>
            <a:lvl5pPr marL="1266073" indent="0">
              <a:buNone/>
              <a:defRPr sz="692"/>
            </a:lvl5pPr>
            <a:lvl6pPr marL="1582591" indent="0">
              <a:buNone/>
              <a:defRPr sz="692"/>
            </a:lvl6pPr>
            <a:lvl7pPr marL="1899109" indent="0">
              <a:buNone/>
              <a:defRPr sz="692"/>
            </a:lvl7pPr>
            <a:lvl8pPr marL="2215627" indent="0">
              <a:buNone/>
              <a:defRPr sz="692"/>
            </a:lvl8pPr>
            <a:lvl9pPr marL="2532145" indent="0">
              <a:buNone/>
              <a:defRPr sz="69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2727613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10281264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3647336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7"/>
            <a:ext cx="5915025" cy="2000249"/>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412976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350831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241551"/>
            <a:ext cx="2901255" cy="1098550"/>
          </a:xfrm>
        </p:spPr>
        <p:txBody>
          <a:bodyPr anchor="b"/>
          <a:lstStyle>
            <a:lvl1pPr marL="0" indent="0">
              <a:buNone/>
              <a:defRPr sz="1800" b="1"/>
            </a:lvl1pPr>
            <a:lvl2pPr marL="342892" indent="0">
              <a:buNone/>
              <a:defRPr sz="1500" b="1"/>
            </a:lvl2pPr>
            <a:lvl3pPr marL="685783" indent="0">
              <a:buNone/>
              <a:defRPr sz="1350"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2"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50"/>
          </a:xfrm>
        </p:spPr>
        <p:txBody>
          <a:bodyPr anchor="b"/>
          <a:lstStyle>
            <a:lvl1pPr marL="0" indent="0">
              <a:buNone/>
              <a:defRPr sz="1800" b="1"/>
            </a:lvl1pPr>
            <a:lvl2pPr marL="342892" indent="0">
              <a:buNone/>
              <a:defRPr sz="1500" b="1"/>
            </a:lvl2pPr>
            <a:lvl3pPr marL="685783" indent="0">
              <a:buNone/>
              <a:defRPr sz="1350"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1607119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348109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773403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3" cy="5082117"/>
          </a:xfrm>
        </p:spPr>
        <p:txBody>
          <a:bodyPr/>
          <a:lstStyle>
            <a:lvl1pPr marL="0" indent="0">
              <a:buNone/>
              <a:defRPr sz="1200"/>
            </a:lvl1pPr>
            <a:lvl2pPr marL="342892" indent="0">
              <a:buNone/>
              <a:defRPr sz="1050"/>
            </a:lvl2pPr>
            <a:lvl3pPr marL="685783" indent="0">
              <a:buNone/>
              <a:defRPr sz="900"/>
            </a:lvl3pPr>
            <a:lvl4pPr marL="1028674" indent="0">
              <a:buNone/>
              <a:defRPr sz="750"/>
            </a:lvl4pPr>
            <a:lvl5pPr marL="1371566" indent="0">
              <a:buNone/>
              <a:defRPr sz="750"/>
            </a:lvl5pPr>
            <a:lvl6pPr marL="1714457" indent="0">
              <a:buNone/>
              <a:defRPr sz="750"/>
            </a:lvl6pPr>
            <a:lvl7pPr marL="2057349" indent="0">
              <a:buNone/>
              <a:defRPr sz="750"/>
            </a:lvl7pPr>
            <a:lvl8pPr marL="2400240" indent="0">
              <a:buNone/>
              <a:defRPr sz="750"/>
            </a:lvl8pPr>
            <a:lvl9pPr marL="2743131"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67562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892"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3" cy="5082117"/>
          </a:xfrm>
        </p:spPr>
        <p:txBody>
          <a:bodyPr/>
          <a:lstStyle>
            <a:lvl1pPr marL="0" indent="0">
              <a:buNone/>
              <a:defRPr sz="1200"/>
            </a:lvl1pPr>
            <a:lvl2pPr marL="342892" indent="0">
              <a:buNone/>
              <a:defRPr sz="1050"/>
            </a:lvl2pPr>
            <a:lvl3pPr marL="685783" indent="0">
              <a:buNone/>
              <a:defRPr sz="900"/>
            </a:lvl3pPr>
            <a:lvl4pPr marL="1028674" indent="0">
              <a:buNone/>
              <a:defRPr sz="750"/>
            </a:lvl4pPr>
            <a:lvl5pPr marL="1371566" indent="0">
              <a:buNone/>
              <a:defRPr sz="750"/>
            </a:lvl5pPr>
            <a:lvl6pPr marL="1714457" indent="0">
              <a:buNone/>
              <a:defRPr sz="750"/>
            </a:lvl6pPr>
            <a:lvl7pPr marL="2057349" indent="0">
              <a:buNone/>
              <a:defRPr sz="750"/>
            </a:lvl7pPr>
            <a:lvl8pPr marL="2400240" indent="0">
              <a:buNone/>
              <a:defRPr sz="750"/>
            </a:lvl8pPr>
            <a:lvl9pPr marL="2743131"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4062346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4FA9258-89F4-4269-ACCA-E141D3D2511F}" type="datetimeFigureOut">
              <a:rPr kumimoji="1" lang="ja-JP" altLang="en-US" smtClean="0"/>
              <a:t>2023/9/11</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0008791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783"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11"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94"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83" rtl="0" eaLnBrk="1" latinLnBrk="0" hangingPunct="1">
        <a:defRPr kumimoji="1" sz="1350" kern="1200">
          <a:solidFill>
            <a:schemeClr val="tx1"/>
          </a:solidFill>
          <a:latin typeface="+mn-lt"/>
          <a:ea typeface="+mn-ea"/>
          <a:cs typeface="+mn-cs"/>
        </a:defRPr>
      </a:lvl1pPr>
      <a:lvl2pPr marL="342892" algn="l" defTabSz="685783" rtl="0" eaLnBrk="1" latinLnBrk="0" hangingPunct="1">
        <a:defRPr kumimoji="1" sz="1350" kern="1200">
          <a:solidFill>
            <a:schemeClr val="tx1"/>
          </a:solidFill>
          <a:latin typeface="+mn-lt"/>
          <a:ea typeface="+mn-ea"/>
          <a:cs typeface="+mn-cs"/>
        </a:defRPr>
      </a:lvl2pPr>
      <a:lvl3pPr marL="685783" algn="l" defTabSz="685783" rtl="0" eaLnBrk="1" latinLnBrk="0" hangingPunct="1">
        <a:defRPr kumimoji="1" sz="1350" kern="1200">
          <a:solidFill>
            <a:schemeClr val="tx1"/>
          </a:solidFill>
          <a:latin typeface="+mn-lt"/>
          <a:ea typeface="+mn-ea"/>
          <a:cs typeface="+mn-cs"/>
        </a:defRPr>
      </a:lvl3pPr>
      <a:lvl4pPr marL="1028674" algn="l" defTabSz="685783" rtl="0" eaLnBrk="1" latinLnBrk="0" hangingPunct="1">
        <a:defRPr kumimoji="1" sz="1350" kern="1200">
          <a:solidFill>
            <a:schemeClr val="tx1"/>
          </a:solidFill>
          <a:latin typeface="+mn-lt"/>
          <a:ea typeface="+mn-ea"/>
          <a:cs typeface="+mn-cs"/>
        </a:defRPr>
      </a:lvl4pPr>
      <a:lvl5pPr marL="1371566" algn="l" defTabSz="685783" rtl="0" eaLnBrk="1" latinLnBrk="0" hangingPunct="1">
        <a:defRPr kumimoji="1" sz="1350" kern="1200">
          <a:solidFill>
            <a:schemeClr val="tx1"/>
          </a:solidFill>
          <a:latin typeface="+mn-lt"/>
          <a:ea typeface="+mn-ea"/>
          <a:cs typeface="+mn-cs"/>
        </a:defRPr>
      </a:lvl5pPr>
      <a:lvl6pPr marL="1714457" algn="l" defTabSz="685783" rtl="0" eaLnBrk="1" latinLnBrk="0" hangingPunct="1">
        <a:defRPr kumimoji="1" sz="1350" kern="1200">
          <a:solidFill>
            <a:schemeClr val="tx1"/>
          </a:solidFill>
          <a:latin typeface="+mn-lt"/>
          <a:ea typeface="+mn-ea"/>
          <a:cs typeface="+mn-cs"/>
        </a:defRPr>
      </a:lvl6pPr>
      <a:lvl7pPr marL="2057349" algn="l" defTabSz="685783" rtl="0" eaLnBrk="1" latinLnBrk="0" hangingPunct="1">
        <a:defRPr kumimoji="1" sz="1350" kern="1200">
          <a:solidFill>
            <a:schemeClr val="tx1"/>
          </a:solidFill>
          <a:latin typeface="+mn-lt"/>
          <a:ea typeface="+mn-ea"/>
          <a:cs typeface="+mn-cs"/>
        </a:defRPr>
      </a:lvl7pPr>
      <a:lvl8pPr marL="2400240" algn="l" defTabSz="685783" rtl="0" eaLnBrk="1" latinLnBrk="0" hangingPunct="1">
        <a:defRPr kumimoji="1" sz="1350" kern="1200">
          <a:solidFill>
            <a:schemeClr val="tx1"/>
          </a:solidFill>
          <a:latin typeface="+mn-lt"/>
          <a:ea typeface="+mn-ea"/>
          <a:cs typeface="+mn-cs"/>
        </a:defRPr>
      </a:lvl8pPr>
      <a:lvl9pPr marL="2743131" algn="l" defTabSz="685783"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4"/>
          </a:xfrm>
          <a:prstGeom prst="rect">
            <a:avLst/>
          </a:prstGeom>
        </p:spPr>
        <p:txBody>
          <a:bodyPr vert="horz" lIns="91440" tIns="45720" rIns="91440" bIns="45720" rtlCol="0" anchor="ctr"/>
          <a:lstStyle>
            <a:lvl1pPr algn="l">
              <a:defRPr sz="831">
                <a:solidFill>
                  <a:schemeClr val="tx1">
                    <a:tint val="75000"/>
                  </a:schemeClr>
                </a:solidFill>
              </a:defRPr>
            </a:lvl1pPr>
          </a:lstStyle>
          <a:p>
            <a:fld id="{04FA9258-89F4-4269-ACCA-E141D3D2511F}" type="datetimeFigureOut">
              <a:rPr kumimoji="1" lang="ja-JP" altLang="en-US" smtClean="0"/>
              <a:t>2023/9/11</a:t>
            </a:fld>
            <a:endParaRPr kumimoji="1" lang="ja-JP" altLang="en-US"/>
          </a:p>
        </p:txBody>
      </p:sp>
      <p:sp>
        <p:nvSpPr>
          <p:cNvPr id="5" name="Footer Placeholder 4"/>
          <p:cNvSpPr>
            <a:spLocks noGrp="1"/>
          </p:cNvSpPr>
          <p:nvPr>
            <p:ph type="ftr" sz="quarter" idx="3"/>
          </p:nvPr>
        </p:nvSpPr>
        <p:spPr>
          <a:xfrm>
            <a:off x="2271714" y="8475136"/>
            <a:ext cx="2314575" cy="486834"/>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4"/>
          </a:xfrm>
          <a:prstGeom prst="rect">
            <a:avLst/>
          </a:prstGeom>
        </p:spPr>
        <p:txBody>
          <a:bodyPr vert="horz" lIns="91440" tIns="45720" rIns="91440" bIns="45720" rtlCol="0" anchor="ctr"/>
          <a:lstStyle>
            <a:lvl1pPr algn="r">
              <a:defRPr sz="831">
                <a:solidFill>
                  <a:schemeClr val="tx1">
                    <a:tint val="75000"/>
                  </a:schemeClr>
                </a:solidFill>
              </a:defRPr>
            </a:lvl1p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30374571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33036" rtl="0" eaLnBrk="1" latinLnBrk="0" hangingPunct="1">
        <a:lnSpc>
          <a:spcPct val="90000"/>
        </a:lnSpc>
        <a:spcBef>
          <a:spcPct val="0"/>
        </a:spcBef>
        <a:buNone/>
        <a:defRPr kumimoji="1" sz="3046" kern="1200">
          <a:solidFill>
            <a:schemeClr val="tx1"/>
          </a:solidFill>
          <a:latin typeface="+mj-lt"/>
          <a:ea typeface="+mj-ea"/>
          <a:cs typeface="+mj-cs"/>
        </a:defRPr>
      </a:lvl1pPr>
    </p:titleStyle>
    <p:bodyStyle>
      <a:lvl1pPr marL="158259" indent="-158259" algn="l" defTabSz="633036" rtl="0" eaLnBrk="1" latinLnBrk="0" hangingPunct="1">
        <a:lnSpc>
          <a:spcPct val="90000"/>
        </a:lnSpc>
        <a:spcBef>
          <a:spcPts val="692"/>
        </a:spcBef>
        <a:buFont typeface="Arial" panose="020B0604020202020204" pitchFamily="34" charset="0"/>
        <a:buChar char="•"/>
        <a:defRPr kumimoji="1" sz="1938" kern="1200">
          <a:solidFill>
            <a:schemeClr val="tx1"/>
          </a:solidFill>
          <a:latin typeface="+mn-lt"/>
          <a:ea typeface="+mn-ea"/>
          <a:cs typeface="+mn-cs"/>
        </a:defRPr>
      </a:lvl1pPr>
      <a:lvl2pPr marL="474777" indent="-158259" algn="l" defTabSz="633036" rtl="0" eaLnBrk="1" latinLnBrk="0" hangingPunct="1">
        <a:lnSpc>
          <a:spcPct val="90000"/>
        </a:lnSpc>
        <a:spcBef>
          <a:spcPts val="346"/>
        </a:spcBef>
        <a:buFont typeface="Arial" panose="020B0604020202020204" pitchFamily="34" charset="0"/>
        <a:buChar char="•"/>
        <a:defRPr kumimoji="1" sz="1662" kern="1200">
          <a:solidFill>
            <a:schemeClr val="tx1"/>
          </a:solidFill>
          <a:latin typeface="+mn-lt"/>
          <a:ea typeface="+mn-ea"/>
          <a:cs typeface="+mn-cs"/>
        </a:defRPr>
      </a:lvl2pPr>
      <a:lvl3pPr marL="791295" indent="-158259" algn="l" defTabSz="633036" rtl="0" eaLnBrk="1" latinLnBrk="0" hangingPunct="1">
        <a:lnSpc>
          <a:spcPct val="90000"/>
        </a:lnSpc>
        <a:spcBef>
          <a:spcPts val="346"/>
        </a:spcBef>
        <a:buFont typeface="Arial" panose="020B0604020202020204" pitchFamily="34" charset="0"/>
        <a:buChar char="•"/>
        <a:defRPr kumimoji="1" sz="1385" kern="1200">
          <a:solidFill>
            <a:schemeClr val="tx1"/>
          </a:solidFill>
          <a:latin typeface="+mn-lt"/>
          <a:ea typeface="+mn-ea"/>
          <a:cs typeface="+mn-cs"/>
        </a:defRPr>
      </a:lvl3pPr>
      <a:lvl4pPr marL="1107813" indent="-158259" algn="l" defTabSz="63303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4pPr>
      <a:lvl5pPr marL="1424332" indent="-158259" algn="l" defTabSz="63303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5pPr>
      <a:lvl6pPr marL="1740850" indent="-158259" algn="l" defTabSz="63303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6pPr>
      <a:lvl7pPr marL="2057368" indent="-158259" algn="l" defTabSz="63303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7pPr>
      <a:lvl8pPr marL="2373886" indent="-158259" algn="l" defTabSz="63303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8pPr>
      <a:lvl9pPr marL="2690404" indent="-158259" algn="l" defTabSz="63303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9pPr>
    </p:bodyStyle>
    <p:otherStyle>
      <a:defPPr>
        <a:defRPr lang="en-US"/>
      </a:defPPr>
      <a:lvl1pPr marL="0" algn="l" defTabSz="633036" rtl="0" eaLnBrk="1" latinLnBrk="0" hangingPunct="1">
        <a:defRPr kumimoji="1" sz="1246" kern="1200">
          <a:solidFill>
            <a:schemeClr val="tx1"/>
          </a:solidFill>
          <a:latin typeface="+mn-lt"/>
          <a:ea typeface="+mn-ea"/>
          <a:cs typeface="+mn-cs"/>
        </a:defRPr>
      </a:lvl1pPr>
      <a:lvl2pPr marL="316518" algn="l" defTabSz="633036" rtl="0" eaLnBrk="1" latinLnBrk="0" hangingPunct="1">
        <a:defRPr kumimoji="1" sz="1246" kern="1200">
          <a:solidFill>
            <a:schemeClr val="tx1"/>
          </a:solidFill>
          <a:latin typeface="+mn-lt"/>
          <a:ea typeface="+mn-ea"/>
          <a:cs typeface="+mn-cs"/>
        </a:defRPr>
      </a:lvl2pPr>
      <a:lvl3pPr marL="633036" algn="l" defTabSz="633036" rtl="0" eaLnBrk="1" latinLnBrk="0" hangingPunct="1">
        <a:defRPr kumimoji="1" sz="1246" kern="1200">
          <a:solidFill>
            <a:schemeClr val="tx1"/>
          </a:solidFill>
          <a:latin typeface="+mn-lt"/>
          <a:ea typeface="+mn-ea"/>
          <a:cs typeface="+mn-cs"/>
        </a:defRPr>
      </a:lvl3pPr>
      <a:lvl4pPr marL="949555" algn="l" defTabSz="633036" rtl="0" eaLnBrk="1" latinLnBrk="0" hangingPunct="1">
        <a:defRPr kumimoji="1" sz="1246" kern="1200">
          <a:solidFill>
            <a:schemeClr val="tx1"/>
          </a:solidFill>
          <a:latin typeface="+mn-lt"/>
          <a:ea typeface="+mn-ea"/>
          <a:cs typeface="+mn-cs"/>
        </a:defRPr>
      </a:lvl4pPr>
      <a:lvl5pPr marL="1266073" algn="l" defTabSz="633036" rtl="0" eaLnBrk="1" latinLnBrk="0" hangingPunct="1">
        <a:defRPr kumimoji="1" sz="1246" kern="1200">
          <a:solidFill>
            <a:schemeClr val="tx1"/>
          </a:solidFill>
          <a:latin typeface="+mn-lt"/>
          <a:ea typeface="+mn-ea"/>
          <a:cs typeface="+mn-cs"/>
        </a:defRPr>
      </a:lvl5pPr>
      <a:lvl6pPr marL="1582591" algn="l" defTabSz="633036" rtl="0" eaLnBrk="1" latinLnBrk="0" hangingPunct="1">
        <a:defRPr kumimoji="1" sz="1246" kern="1200">
          <a:solidFill>
            <a:schemeClr val="tx1"/>
          </a:solidFill>
          <a:latin typeface="+mn-lt"/>
          <a:ea typeface="+mn-ea"/>
          <a:cs typeface="+mn-cs"/>
        </a:defRPr>
      </a:lvl6pPr>
      <a:lvl7pPr marL="1899109" algn="l" defTabSz="633036" rtl="0" eaLnBrk="1" latinLnBrk="0" hangingPunct="1">
        <a:defRPr kumimoji="1" sz="1246" kern="1200">
          <a:solidFill>
            <a:schemeClr val="tx1"/>
          </a:solidFill>
          <a:latin typeface="+mn-lt"/>
          <a:ea typeface="+mn-ea"/>
          <a:cs typeface="+mn-cs"/>
        </a:defRPr>
      </a:lvl7pPr>
      <a:lvl8pPr marL="2215627" algn="l" defTabSz="633036" rtl="0" eaLnBrk="1" latinLnBrk="0" hangingPunct="1">
        <a:defRPr kumimoji="1" sz="1246" kern="1200">
          <a:solidFill>
            <a:schemeClr val="tx1"/>
          </a:solidFill>
          <a:latin typeface="+mn-lt"/>
          <a:ea typeface="+mn-ea"/>
          <a:cs typeface="+mn-cs"/>
        </a:defRPr>
      </a:lvl8pPr>
      <a:lvl9pPr marL="2532145" algn="l" defTabSz="633036"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a:extLst>
              <a:ext uri="{FF2B5EF4-FFF2-40B4-BE49-F238E27FC236}">
                <a16:creationId xmlns:a16="http://schemas.microsoft.com/office/drawing/2014/main" id="{6CD87BC1-9900-8235-8EC4-3803C257E991}"/>
              </a:ext>
            </a:extLst>
          </p:cNvPr>
          <p:cNvSpPr/>
          <p:nvPr/>
        </p:nvSpPr>
        <p:spPr>
          <a:xfrm>
            <a:off x="394443" y="5232331"/>
            <a:ext cx="6116975" cy="605720"/>
          </a:xfrm>
          <a:prstGeom prst="rect">
            <a:avLst/>
          </a:prstGeom>
        </p:spPr>
        <p:txBody>
          <a:bodyPr wrap="square" lIns="99692" tIns="66462" rIns="99692">
            <a:spAutoFit/>
          </a:bodyPr>
          <a:lstStyle/>
          <a:p>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当該小児慢性特定疾病</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と診断し、且つ、</a:t>
            </a:r>
            <a:r>
              <a:rPr lang="ja-JP"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当該小児慢性特定疾病</a:t>
            </a:r>
            <a:endParaRPr lang="en-US"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が原因で</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疾病の状態の程度を満たすと総合的に判断した日</a:t>
            </a:r>
            <a:r>
              <a:rPr lang="ja-JP" altLang="en-US" sz="1600" b="1" cap="none" spc="0" dirty="0">
                <a:ln w="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endParaRPr lang="en-US" altLang="ja-JP" sz="1600" b="1" cap="none" spc="0" dirty="0">
              <a:ln w="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nvGrpSpPr>
          <p:cNvPr id="48" name="グループ化 47">
            <a:extLst>
              <a:ext uri="{FF2B5EF4-FFF2-40B4-BE49-F238E27FC236}">
                <a16:creationId xmlns:a16="http://schemas.microsoft.com/office/drawing/2014/main" id="{BD6798D0-1B57-5A39-06B7-755BEEED473F}"/>
              </a:ext>
            </a:extLst>
          </p:cNvPr>
          <p:cNvGrpSpPr/>
          <p:nvPr/>
        </p:nvGrpSpPr>
        <p:grpSpPr>
          <a:xfrm>
            <a:off x="4594258" y="7874164"/>
            <a:ext cx="1802929" cy="292955"/>
            <a:chOff x="1460045" y="9666679"/>
            <a:chExt cx="2153011" cy="349841"/>
          </a:xfrm>
        </p:grpSpPr>
        <p:sp>
          <p:nvSpPr>
            <p:cNvPr id="51" name="角丸四角形 56">
              <a:extLst>
                <a:ext uri="{FF2B5EF4-FFF2-40B4-BE49-F238E27FC236}">
                  <a16:creationId xmlns:a16="http://schemas.microsoft.com/office/drawing/2014/main" id="{3C168D67-5D19-80B5-8B50-539A756C5AB9}"/>
                </a:ext>
              </a:extLst>
            </p:cNvPr>
            <p:cNvSpPr/>
            <p:nvPr/>
          </p:nvSpPr>
          <p:spPr>
            <a:xfrm>
              <a:off x="1460045" y="9666679"/>
              <a:ext cx="1503630" cy="252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r>
                <a:rPr kumimoji="1" lang="ja-JP" altLang="en-US" sz="831" b="1" spc="46" dirty="0">
                  <a:solidFill>
                    <a:prstClr val="black"/>
                  </a:solidFill>
                  <a:latin typeface="メイリオ" panose="020B0604030504040204" pitchFamily="50" charset="-128"/>
                  <a:ea typeface="メイリオ" panose="020B0604030504040204" pitchFamily="50" charset="-128"/>
                </a:rPr>
                <a:t>小慢情報センター</a:t>
              </a:r>
            </a:p>
          </p:txBody>
        </p:sp>
        <p:sp>
          <p:nvSpPr>
            <p:cNvPr id="53" name="角丸四角形 57">
              <a:extLst>
                <a:ext uri="{FF2B5EF4-FFF2-40B4-BE49-F238E27FC236}">
                  <a16:creationId xmlns:a16="http://schemas.microsoft.com/office/drawing/2014/main" id="{B033DC0B-D982-8E90-E1E7-ADDE0731C004}"/>
                </a:ext>
              </a:extLst>
            </p:cNvPr>
            <p:cNvSpPr/>
            <p:nvPr/>
          </p:nvSpPr>
          <p:spPr>
            <a:xfrm>
              <a:off x="2963675" y="9667458"/>
              <a:ext cx="576000" cy="252000"/>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r>
                <a:rPr kumimoji="1" lang="ja-JP" altLang="en-US" sz="739" b="1" spc="92" dirty="0">
                  <a:solidFill>
                    <a:prstClr val="white"/>
                  </a:solidFill>
                  <a:latin typeface="メイリオ" panose="020B0604030504040204" pitchFamily="50" charset="-128"/>
                  <a:ea typeface="メイリオ" panose="020B0604030504040204" pitchFamily="50" charset="-128"/>
                </a:rPr>
                <a:t>検索</a:t>
              </a:r>
            </a:p>
          </p:txBody>
        </p:sp>
        <p:sp>
          <p:nvSpPr>
            <p:cNvPr id="54" name="右矢印 58">
              <a:extLst>
                <a:ext uri="{FF2B5EF4-FFF2-40B4-BE49-F238E27FC236}">
                  <a16:creationId xmlns:a16="http://schemas.microsoft.com/office/drawing/2014/main" id="{28F49847-41E6-3D05-0F47-F6CA4239F34C}"/>
                </a:ext>
              </a:extLst>
            </p:cNvPr>
            <p:cNvSpPr/>
            <p:nvPr/>
          </p:nvSpPr>
          <p:spPr bwMode="auto">
            <a:xfrm rot="13762226" flipV="1">
              <a:off x="3439154" y="9842618"/>
              <a:ext cx="205801" cy="142003"/>
            </a:xfrm>
            <a:prstGeom prst="rightArrow">
              <a:avLst>
                <a:gd name="adj1" fmla="val 39824"/>
                <a:gd name="adj2" fmla="val 85197"/>
              </a:avLst>
            </a:prstGeom>
            <a:solidFill>
              <a:schemeClr val="bg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84468" tIns="42233" rIns="84468" bIns="42233" anchor="ctr"/>
            <a:lstStyle/>
            <a:p>
              <a:pPr algn="ctr" defTabSz="845001">
                <a:defRPr/>
              </a:pPr>
              <a:endParaRPr lang="ja-JP" altLang="en-US" sz="1385">
                <a:solidFill>
                  <a:srgbClr val="FFC000"/>
                </a:solidFill>
                <a:latin typeface="メイリオ" panose="020B0604030504040204" pitchFamily="50" charset="-128"/>
                <a:ea typeface="メイリオ" panose="020B0604030504040204" pitchFamily="50" charset="-128"/>
              </a:endParaRPr>
            </a:p>
          </p:txBody>
        </p:sp>
      </p:grpSp>
      <p:sp>
        <p:nvSpPr>
          <p:cNvPr id="55" name="Text Box 9">
            <a:extLst>
              <a:ext uri="{FF2B5EF4-FFF2-40B4-BE49-F238E27FC236}">
                <a16:creationId xmlns:a16="http://schemas.microsoft.com/office/drawing/2014/main" id="{3A7F6BCB-D5F6-ECC4-2A26-3345226F2625}"/>
              </a:ext>
            </a:extLst>
          </p:cNvPr>
          <p:cNvSpPr txBox="1">
            <a:spLocks noChangeArrowheads="1"/>
          </p:cNvSpPr>
          <p:nvPr/>
        </p:nvSpPr>
        <p:spPr bwMode="auto">
          <a:xfrm>
            <a:off x="4641907" y="8096695"/>
            <a:ext cx="1695823" cy="228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692" tIns="66462" rIns="99692" bIns="33231">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defTabSz="257175" eaLnBrk="1" hangingPunct="1">
              <a:spcBef>
                <a:spcPts val="0"/>
              </a:spcBef>
              <a:buNone/>
              <a:defRPr/>
            </a:pPr>
            <a:r>
              <a:rPr lang="en-US" altLang="ja-JP" sz="831" dirty="0">
                <a:solidFill>
                  <a:sysClr val="windowText" lastClr="000000"/>
                </a:solidFill>
                <a:latin typeface="メイリオ" pitchFamily="50" charset="-128"/>
                <a:ea typeface="メイリオ" pitchFamily="50" charset="-128"/>
                <a:cs typeface="メイリオ" pitchFamily="50" charset="-128"/>
              </a:rPr>
              <a:t>https://www.shouman.jp/</a:t>
            </a:r>
            <a:endParaRPr lang="ja-JP" altLang="ja-JP" sz="831" dirty="0">
              <a:solidFill>
                <a:sysClr val="windowText" lastClr="000000"/>
              </a:solidFill>
              <a:latin typeface="メイリオ" pitchFamily="50" charset="-128"/>
              <a:ea typeface="メイリオ" pitchFamily="50" charset="-128"/>
              <a:cs typeface="メイリオ" pitchFamily="50" charset="-128"/>
            </a:endParaRPr>
          </a:p>
        </p:txBody>
      </p:sp>
      <p:sp>
        <p:nvSpPr>
          <p:cNvPr id="58" name="テキスト ボックス 57">
            <a:extLst>
              <a:ext uri="{FF2B5EF4-FFF2-40B4-BE49-F238E27FC236}">
                <a16:creationId xmlns:a16="http://schemas.microsoft.com/office/drawing/2014/main" id="{08DA7E41-487F-3D3E-5B2E-D367878745EF}"/>
              </a:ext>
            </a:extLst>
          </p:cNvPr>
          <p:cNvSpPr txBox="1"/>
          <p:nvPr/>
        </p:nvSpPr>
        <p:spPr>
          <a:xfrm>
            <a:off x="136353" y="139412"/>
            <a:ext cx="3796161" cy="340584"/>
          </a:xfrm>
          <a:prstGeom prst="rect">
            <a:avLst/>
          </a:prstGeom>
          <a:noFill/>
        </p:spPr>
        <p:txBody>
          <a:bodyPr wrap="none" lIns="99692" tIns="66462" rIns="99692" rtlCol="0">
            <a:spAutoFit/>
          </a:bodyPr>
          <a:lstStyle/>
          <a:p>
            <a:pPr defTabSz="257175"/>
            <a:r>
              <a:rPr kumimoji="1" lang="ja-JP" altLang="en-US" sz="1477" b="1" spc="277" dirty="0">
                <a:solidFill>
                  <a:prstClr val="black"/>
                </a:solidFill>
                <a:latin typeface="Calibri" panose="020F0502020204030204"/>
                <a:ea typeface="游ゴシック" panose="020B0400000000000000" pitchFamily="50" charset="-128"/>
              </a:rPr>
              <a:t>小児慢性特定疾病指定医の皆さまへ</a:t>
            </a:r>
          </a:p>
        </p:txBody>
      </p:sp>
      <p:sp>
        <p:nvSpPr>
          <p:cNvPr id="72" name="正方形/長方形 71">
            <a:extLst>
              <a:ext uri="{FF2B5EF4-FFF2-40B4-BE49-F238E27FC236}">
                <a16:creationId xmlns:a16="http://schemas.microsoft.com/office/drawing/2014/main" id="{EDA0F839-64E4-D42B-1955-0572CE9FF199}"/>
              </a:ext>
            </a:extLst>
          </p:cNvPr>
          <p:cNvSpPr/>
          <p:nvPr/>
        </p:nvSpPr>
        <p:spPr>
          <a:xfrm>
            <a:off x="203776" y="475493"/>
            <a:ext cx="6445818" cy="24222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9692" tIns="132923" rIns="99692" bIns="132923" rtlCol="0" anchor="t">
            <a:spAutoFit/>
          </a:bodyPr>
          <a:lstStyle/>
          <a:p>
            <a:pPr algn="ctr" defTabSz="257175">
              <a:lnSpc>
                <a:spcPct val="130000"/>
              </a:lnSpc>
            </a:pPr>
            <a:r>
              <a:rPr kumimoji="1" lang="en-US" altLang="ja-JP" sz="1292" b="1" spc="46" dirty="0">
                <a:solidFill>
                  <a:prstClr val="white"/>
                </a:solidFill>
                <a:latin typeface="メイリオ" panose="020B0604030504040204" pitchFamily="50" charset="-128"/>
                <a:ea typeface="メイリオ" panose="020B0604030504040204" pitchFamily="50" charset="-128"/>
              </a:rPr>
              <a:t>2023</a:t>
            </a:r>
            <a:r>
              <a:rPr kumimoji="1" lang="ja-JP" altLang="en-US" sz="1292" b="1" spc="46" dirty="0">
                <a:solidFill>
                  <a:prstClr val="white"/>
                </a:solidFill>
                <a:latin typeface="メイリオ" panose="020B0604030504040204" pitchFamily="50" charset="-128"/>
                <a:ea typeface="メイリオ" panose="020B0604030504040204" pitchFamily="50" charset="-128"/>
              </a:rPr>
              <a:t>（令和</a:t>
            </a:r>
            <a:r>
              <a:rPr kumimoji="1" lang="en-US" altLang="ja-JP" sz="1292" b="1" spc="46" dirty="0">
                <a:solidFill>
                  <a:prstClr val="white"/>
                </a:solidFill>
                <a:latin typeface="メイリオ" panose="020B0604030504040204" pitchFamily="50" charset="-128"/>
                <a:ea typeface="メイリオ" panose="020B0604030504040204" pitchFamily="50" charset="-128"/>
              </a:rPr>
              <a:t>5</a:t>
            </a:r>
            <a:r>
              <a:rPr kumimoji="1" lang="ja-JP" altLang="en-US" sz="1292" b="1" spc="46" dirty="0">
                <a:solidFill>
                  <a:prstClr val="white"/>
                </a:solidFill>
                <a:latin typeface="メイリオ" panose="020B0604030504040204" pitchFamily="50" charset="-128"/>
                <a:ea typeface="メイリオ" panose="020B0604030504040204" pitchFamily="50" charset="-128"/>
              </a:rPr>
              <a:t>）年</a:t>
            </a:r>
            <a:r>
              <a:rPr kumimoji="1" lang="en-US" altLang="ja-JP" sz="1292" b="1" spc="46" dirty="0">
                <a:solidFill>
                  <a:prstClr val="white"/>
                </a:solidFill>
                <a:latin typeface="メイリオ" panose="020B0604030504040204" pitchFamily="50" charset="-128"/>
                <a:ea typeface="メイリオ" panose="020B0604030504040204" pitchFamily="50" charset="-128"/>
              </a:rPr>
              <a:t>10</a:t>
            </a:r>
            <a:r>
              <a:rPr kumimoji="1" lang="ja-JP" altLang="en-US" sz="1292" b="1" spc="46" dirty="0">
                <a:solidFill>
                  <a:prstClr val="white"/>
                </a:solidFill>
                <a:latin typeface="メイリオ" panose="020B0604030504040204" pitchFamily="50" charset="-128"/>
                <a:ea typeface="メイリオ" panose="020B0604030504040204" pitchFamily="50" charset="-128"/>
              </a:rPr>
              <a:t>月</a:t>
            </a:r>
            <a:r>
              <a:rPr kumimoji="1" lang="en-US" altLang="ja-JP" sz="1292" b="1" spc="46" dirty="0">
                <a:solidFill>
                  <a:prstClr val="white"/>
                </a:solidFill>
                <a:latin typeface="メイリオ" panose="020B0604030504040204" pitchFamily="50" charset="-128"/>
                <a:ea typeface="メイリオ" panose="020B0604030504040204" pitchFamily="50" charset="-128"/>
              </a:rPr>
              <a:t>1</a:t>
            </a:r>
            <a:r>
              <a:rPr kumimoji="1" lang="ja-JP" altLang="en-US" sz="1292" b="1" spc="46" dirty="0">
                <a:solidFill>
                  <a:prstClr val="white"/>
                </a:solidFill>
                <a:latin typeface="メイリオ" panose="020B0604030504040204" pitchFamily="50" charset="-128"/>
                <a:ea typeface="メイリオ" panose="020B0604030504040204" pitchFamily="50" charset="-128"/>
              </a:rPr>
              <a:t>日から小児慢性特定疾病医療費助成制度が変わり、</a:t>
            </a:r>
            <a:endParaRPr kumimoji="1" lang="en-US" altLang="ja-JP" sz="1292" b="1" spc="46" dirty="0">
              <a:solidFill>
                <a:prstClr val="white"/>
              </a:solidFill>
              <a:latin typeface="メイリオ" panose="020B0604030504040204" pitchFamily="50" charset="-128"/>
              <a:ea typeface="メイリオ" panose="020B0604030504040204" pitchFamily="50" charset="-128"/>
            </a:endParaRPr>
          </a:p>
          <a:p>
            <a:pPr algn="ctr" defTabSz="257175">
              <a:lnSpc>
                <a:spcPct val="130000"/>
              </a:lnSpc>
              <a:spcAft>
                <a:spcPts val="554"/>
              </a:spcAft>
            </a:pPr>
            <a:r>
              <a:rPr kumimoji="1" lang="ja-JP" altLang="en-US" sz="2215" b="1" spc="554" dirty="0">
                <a:solidFill>
                  <a:prstClr val="white"/>
                </a:solidFill>
                <a:latin typeface="メイリオ" panose="020B0604030504040204" pitchFamily="50" charset="-128"/>
                <a:ea typeface="メイリオ" panose="020B0604030504040204" pitchFamily="50" charset="-128"/>
              </a:rPr>
              <a:t>小児慢性特定疾病の医療意見書に</a:t>
            </a:r>
            <a:endParaRPr kumimoji="1" lang="en-US" altLang="ja-JP" sz="2215" b="1" spc="554" dirty="0">
              <a:solidFill>
                <a:prstClr val="white"/>
              </a:solidFill>
              <a:latin typeface="メイリオ" panose="020B0604030504040204" pitchFamily="50" charset="-128"/>
              <a:ea typeface="メイリオ" panose="020B0604030504040204" pitchFamily="50" charset="-128"/>
            </a:endParaRPr>
          </a:p>
          <a:p>
            <a:pPr algn="ctr" defTabSz="257175">
              <a:lnSpc>
                <a:spcPct val="130000"/>
              </a:lnSpc>
              <a:spcAft>
                <a:spcPts val="554"/>
              </a:spcAft>
            </a:pPr>
            <a:r>
              <a:rPr kumimoji="1" lang="ja-JP" altLang="en-US" sz="2215" b="1" spc="554" dirty="0">
                <a:solidFill>
                  <a:prstClr val="white"/>
                </a:solidFill>
                <a:latin typeface="メイリオ" panose="020B0604030504040204" pitchFamily="50" charset="-128"/>
                <a:ea typeface="メイリオ" panose="020B0604030504040204" pitchFamily="50" charset="-128"/>
              </a:rPr>
              <a:t>「診断年月日」欄が追加されます</a:t>
            </a:r>
            <a:endParaRPr kumimoji="1" lang="en-US" altLang="ja-JP" sz="2215" b="1" spc="554" dirty="0">
              <a:solidFill>
                <a:prstClr val="white"/>
              </a:solidFill>
              <a:latin typeface="メイリオ" panose="020B0604030504040204" pitchFamily="50" charset="-128"/>
              <a:ea typeface="メイリオ" panose="020B0604030504040204" pitchFamily="50" charset="-128"/>
            </a:endParaRPr>
          </a:p>
          <a:p>
            <a:pPr algn="ctr" defTabSz="257175">
              <a:lnSpc>
                <a:spcPct val="130000"/>
              </a:lnSpc>
              <a:spcAft>
                <a:spcPts val="554"/>
              </a:spcAft>
            </a:pPr>
            <a:r>
              <a:rPr kumimoji="1" lang="ja-JP" altLang="en-US" sz="1100" dirty="0">
                <a:solidFill>
                  <a:prstClr val="white"/>
                </a:solidFill>
                <a:latin typeface="メイリオ" panose="020B0604030504040204" pitchFamily="50" charset="-128"/>
                <a:ea typeface="メイリオ" panose="020B0604030504040204" pitchFamily="50" charset="-128"/>
              </a:rPr>
              <a:t>小児慢性特定疾病医療費の支給開始日を確認するため、</a:t>
            </a:r>
            <a:endParaRPr kumimoji="1" lang="en-US" altLang="ja-JP" sz="1100" dirty="0">
              <a:solidFill>
                <a:prstClr val="white"/>
              </a:solidFill>
              <a:latin typeface="メイリオ" panose="020B0604030504040204" pitchFamily="50" charset="-128"/>
              <a:ea typeface="メイリオ" panose="020B0604030504040204" pitchFamily="50" charset="-128"/>
            </a:endParaRPr>
          </a:p>
          <a:p>
            <a:pPr algn="ctr" defTabSz="257175">
              <a:lnSpc>
                <a:spcPct val="130000"/>
              </a:lnSpc>
              <a:spcAft>
                <a:spcPts val="554"/>
              </a:spcAft>
            </a:pPr>
            <a:r>
              <a:rPr kumimoji="1" lang="ja-JP" altLang="en-US" sz="1100" dirty="0">
                <a:solidFill>
                  <a:prstClr val="white"/>
                </a:solidFill>
                <a:latin typeface="メイリオ" panose="020B0604030504040204" pitchFamily="50" charset="-128"/>
                <a:ea typeface="メイリオ" panose="020B0604030504040204" pitchFamily="50" charset="-128"/>
              </a:rPr>
              <a:t>医療意見書の「診断年月日」欄には</a:t>
            </a:r>
            <a:r>
              <a:rPr kumimoji="1" lang="ja-JP" altLang="en-US" sz="1292" dirty="0">
                <a:solidFill>
                  <a:prstClr val="white"/>
                </a:solidFill>
                <a:latin typeface="メイリオ" panose="020B0604030504040204" pitchFamily="50" charset="-128"/>
                <a:ea typeface="メイリオ" panose="020B0604030504040204" pitchFamily="50" charset="-128"/>
              </a:rPr>
              <a:t>「</a:t>
            </a:r>
            <a:r>
              <a:rPr kumimoji="1" lang="ja-JP" altLang="en-US" sz="1292" u="sng" dirty="0">
                <a:solidFill>
                  <a:prstClr val="white"/>
                </a:solidFill>
                <a:latin typeface="メイリオ" panose="020B0604030504040204" pitchFamily="50" charset="-128"/>
                <a:ea typeface="メイリオ" panose="020B0604030504040204" pitchFamily="50" charset="-128"/>
              </a:rPr>
              <a:t>医療意見書に記載された内容を診断した日</a:t>
            </a:r>
            <a:r>
              <a:rPr kumimoji="1" lang="ja-JP" altLang="en-US" sz="1292" dirty="0">
                <a:solidFill>
                  <a:prstClr val="white"/>
                </a:solidFill>
                <a:latin typeface="メイリオ" panose="020B0604030504040204" pitchFamily="50" charset="-128"/>
                <a:ea typeface="メイリオ" panose="020B0604030504040204" pitchFamily="50" charset="-128"/>
              </a:rPr>
              <a:t>」</a:t>
            </a:r>
            <a:endParaRPr kumimoji="1" lang="en-US" altLang="ja-JP" sz="1292" dirty="0">
              <a:solidFill>
                <a:prstClr val="white"/>
              </a:solidFill>
              <a:latin typeface="メイリオ" panose="020B0604030504040204" pitchFamily="50" charset="-128"/>
              <a:ea typeface="メイリオ" panose="020B0604030504040204" pitchFamily="50" charset="-128"/>
            </a:endParaRPr>
          </a:p>
          <a:p>
            <a:pPr algn="ctr" defTabSz="257175">
              <a:lnSpc>
                <a:spcPct val="130000"/>
              </a:lnSpc>
              <a:spcAft>
                <a:spcPts val="554"/>
              </a:spcAft>
            </a:pPr>
            <a:r>
              <a:rPr kumimoji="1" lang="ja-JP" altLang="en-US" sz="1200" dirty="0">
                <a:solidFill>
                  <a:prstClr val="white"/>
                </a:solidFill>
                <a:latin typeface="メイリオ" panose="020B0604030504040204" pitchFamily="50" charset="-128"/>
                <a:ea typeface="メイリオ" panose="020B0604030504040204" pitchFamily="50" charset="-128"/>
              </a:rPr>
              <a:t>を記載いただきますようお願いいたします。</a:t>
            </a:r>
            <a:endParaRPr kumimoji="1" lang="ja-JP" altLang="en-US" sz="1292" dirty="0">
              <a:solidFill>
                <a:prstClr val="white"/>
              </a:solidFill>
              <a:latin typeface="メイリオ" panose="020B0604030504040204" pitchFamily="50" charset="-128"/>
              <a:ea typeface="メイリオ" panose="020B0604030504040204" pitchFamily="50" charset="-128"/>
            </a:endParaRPr>
          </a:p>
        </p:txBody>
      </p:sp>
      <p:sp>
        <p:nvSpPr>
          <p:cNvPr id="73" name="テキスト ボックス 72">
            <a:extLst>
              <a:ext uri="{FF2B5EF4-FFF2-40B4-BE49-F238E27FC236}">
                <a16:creationId xmlns:a16="http://schemas.microsoft.com/office/drawing/2014/main" id="{21DDA7E8-EC3F-FE52-C4BB-9134C20CFF06}"/>
              </a:ext>
            </a:extLst>
          </p:cNvPr>
          <p:cNvSpPr txBox="1"/>
          <p:nvPr/>
        </p:nvSpPr>
        <p:spPr>
          <a:xfrm>
            <a:off x="203776" y="4905241"/>
            <a:ext cx="3763845" cy="355652"/>
          </a:xfrm>
          <a:prstGeom prst="rect">
            <a:avLst/>
          </a:prstGeom>
          <a:noFill/>
        </p:spPr>
        <p:txBody>
          <a:bodyPr wrap="none" lIns="99692" tIns="66462" rIns="99692" rtlCol="0">
            <a:spAutoFit/>
          </a:bodyPr>
          <a:lstStyle/>
          <a:p>
            <a:pPr defTabSz="257175"/>
            <a:r>
              <a:rPr kumimoji="1" lang="ja-JP" altLang="en-US" sz="1575" b="1" spc="277" dirty="0">
                <a:solidFill>
                  <a:srgbClr val="ED7D31"/>
                </a:solidFill>
                <a:latin typeface="メイリオ" panose="020B0604030504040204" pitchFamily="50" charset="-128"/>
                <a:ea typeface="メイリオ" panose="020B0604030504040204" pitchFamily="50" charset="-128"/>
              </a:rPr>
              <a:t>＜診断年月日の具体的な考え方＞</a:t>
            </a:r>
          </a:p>
        </p:txBody>
      </p:sp>
      <p:sp>
        <p:nvSpPr>
          <p:cNvPr id="96" name="正方形/長方形 95">
            <a:extLst>
              <a:ext uri="{FF2B5EF4-FFF2-40B4-BE49-F238E27FC236}">
                <a16:creationId xmlns:a16="http://schemas.microsoft.com/office/drawing/2014/main" id="{95C6720C-179A-BD1F-F841-C1CC43184A29}"/>
              </a:ext>
            </a:extLst>
          </p:cNvPr>
          <p:cNvSpPr/>
          <p:nvPr/>
        </p:nvSpPr>
        <p:spPr>
          <a:xfrm>
            <a:off x="371332" y="7777315"/>
            <a:ext cx="4021890" cy="582060"/>
          </a:xfrm>
          <a:prstGeom prst="rect">
            <a:avLst/>
          </a:prstGeom>
        </p:spPr>
        <p:txBody>
          <a:bodyPr wrap="square" lIns="99692" tIns="66462" rIns="99692">
            <a:spAutoFit/>
          </a:bodyPr>
          <a:lstStyle/>
          <a:p>
            <a:pPr defTabSz="438267">
              <a:lnSpc>
                <a:spcPct val="110000"/>
              </a:lnSpc>
              <a:defRPr/>
            </a:pPr>
            <a:r>
              <a:rPr kumimoji="1" lang="ja-JP" altLang="en-US" sz="923" dirty="0">
                <a:solidFill>
                  <a:prstClr val="black"/>
                </a:solidFill>
                <a:latin typeface="メイリオ" panose="020B0604030504040204" pitchFamily="50" charset="-128"/>
                <a:ea typeface="メイリオ" panose="020B0604030504040204" pitchFamily="50" charset="-128"/>
              </a:rPr>
              <a:t>都道府県・指定都市・中核市・児童相談所設置市（特別区含む）ごとの</a:t>
            </a:r>
            <a:endParaRPr kumimoji="1" lang="en-US" altLang="ja-JP" sz="923" dirty="0">
              <a:solidFill>
                <a:prstClr val="black"/>
              </a:solidFill>
              <a:latin typeface="メイリオ" panose="020B0604030504040204" pitchFamily="50" charset="-128"/>
              <a:ea typeface="メイリオ" panose="020B0604030504040204" pitchFamily="50" charset="-128"/>
            </a:endParaRPr>
          </a:p>
          <a:p>
            <a:pPr defTabSz="438267">
              <a:lnSpc>
                <a:spcPct val="110000"/>
              </a:lnSpc>
              <a:defRPr/>
            </a:pPr>
            <a:r>
              <a:rPr kumimoji="1" lang="ja-JP" altLang="en-US" sz="923" dirty="0">
                <a:solidFill>
                  <a:prstClr val="black"/>
                </a:solidFill>
                <a:latin typeface="メイリオ" panose="020B0604030504040204" pitchFamily="50" charset="-128"/>
                <a:ea typeface="メイリオ" panose="020B0604030504040204" pitchFamily="50" charset="-128"/>
              </a:rPr>
              <a:t>相談窓口や小慢指定医・小慢指定医療機関、小児慢性特定疾病の概要や</a:t>
            </a:r>
            <a:endParaRPr kumimoji="1" lang="en-US" altLang="ja-JP" sz="923" dirty="0">
              <a:solidFill>
                <a:prstClr val="black"/>
              </a:solidFill>
              <a:latin typeface="メイリオ" panose="020B0604030504040204" pitchFamily="50" charset="-128"/>
              <a:ea typeface="メイリオ" panose="020B0604030504040204" pitchFamily="50" charset="-128"/>
            </a:endParaRPr>
          </a:p>
          <a:p>
            <a:pPr defTabSz="438267">
              <a:lnSpc>
                <a:spcPct val="110000"/>
              </a:lnSpc>
              <a:defRPr/>
            </a:pPr>
            <a:r>
              <a:rPr kumimoji="1" lang="ja-JP" altLang="en-US" sz="923" dirty="0">
                <a:solidFill>
                  <a:prstClr val="black"/>
                </a:solidFill>
                <a:latin typeface="メイリオ" panose="020B0604030504040204" pitchFamily="50" charset="-128"/>
                <a:ea typeface="メイリオ" panose="020B0604030504040204" pitchFamily="50" charset="-128"/>
              </a:rPr>
              <a:t>診断の手引き、疾病の状態の程度などが掲載されています。</a:t>
            </a:r>
            <a:endParaRPr kumimoji="1" lang="en-US" altLang="ja-JP" sz="923" dirty="0">
              <a:solidFill>
                <a:prstClr val="black"/>
              </a:solidFill>
              <a:latin typeface="メイリオ" panose="020B0604030504040204" pitchFamily="50" charset="-128"/>
              <a:ea typeface="メイリオ" panose="020B0604030504040204" pitchFamily="50" charset="-128"/>
            </a:endParaRPr>
          </a:p>
        </p:txBody>
      </p:sp>
      <p:sp>
        <p:nvSpPr>
          <p:cNvPr id="97" name="正方形/長方形 96">
            <a:extLst>
              <a:ext uri="{FF2B5EF4-FFF2-40B4-BE49-F238E27FC236}">
                <a16:creationId xmlns:a16="http://schemas.microsoft.com/office/drawing/2014/main" id="{6C97BDFA-746B-4ADE-0A06-849B35BA1266}"/>
              </a:ext>
            </a:extLst>
          </p:cNvPr>
          <p:cNvSpPr/>
          <p:nvPr/>
        </p:nvSpPr>
        <p:spPr>
          <a:xfrm>
            <a:off x="371332" y="7037484"/>
            <a:ext cx="6093397" cy="739603"/>
          </a:xfrm>
          <a:prstGeom prst="rect">
            <a:avLst/>
          </a:prstGeom>
          <a:solidFill>
            <a:schemeClr val="accent2"/>
          </a:solidFill>
        </p:spPr>
        <p:txBody>
          <a:bodyPr wrap="square" lIns="99692" tIns="66462" rIns="99692">
            <a:spAutoFit/>
          </a:bodyPr>
          <a:lstStyle/>
          <a:p>
            <a:pPr algn="ctr" defTabSz="438267">
              <a:lnSpc>
                <a:spcPct val="110000"/>
              </a:lnSpc>
              <a:defRPr/>
            </a:pPr>
            <a:r>
              <a:rPr kumimoji="1" lang="ja-JP" altLang="en-US" sz="1100" spc="277" dirty="0">
                <a:solidFill>
                  <a:prstClr val="white"/>
                </a:solidFill>
                <a:latin typeface="メイリオ" panose="020B0604030504040204" pitchFamily="50" charset="-128"/>
                <a:ea typeface="メイリオ" panose="020B0604030504040204" pitchFamily="50" charset="-128"/>
              </a:rPr>
              <a:t>新しい医療意見書は、令和５年</a:t>
            </a:r>
            <a:r>
              <a:rPr kumimoji="1" lang="en-US" altLang="ja-JP" sz="1100" spc="277" dirty="0">
                <a:solidFill>
                  <a:prstClr val="white"/>
                </a:solidFill>
                <a:latin typeface="メイリオ" panose="020B0604030504040204" pitchFamily="50" charset="-128"/>
                <a:ea typeface="メイリオ" panose="020B0604030504040204" pitchFamily="50" charset="-128"/>
              </a:rPr>
              <a:t>10</a:t>
            </a:r>
            <a:r>
              <a:rPr kumimoji="1" lang="ja-JP" altLang="en-US" sz="1100" spc="277" dirty="0">
                <a:solidFill>
                  <a:prstClr val="white"/>
                </a:solidFill>
                <a:latin typeface="メイリオ" panose="020B0604030504040204" pitchFamily="50" charset="-128"/>
                <a:ea typeface="メイリオ" panose="020B0604030504040204" pitchFamily="50" charset="-128"/>
              </a:rPr>
              <a:t>月１日以降、</a:t>
            </a:r>
            <a:endParaRPr kumimoji="1" lang="en-US" altLang="ja-JP" sz="1100" spc="277" dirty="0">
              <a:solidFill>
                <a:prstClr val="white"/>
              </a:solidFill>
              <a:latin typeface="メイリオ" panose="020B0604030504040204" pitchFamily="50" charset="-128"/>
              <a:ea typeface="メイリオ" panose="020B0604030504040204" pitchFamily="50" charset="-128"/>
            </a:endParaRPr>
          </a:p>
          <a:p>
            <a:pPr algn="ctr" defTabSz="438267">
              <a:lnSpc>
                <a:spcPct val="110000"/>
              </a:lnSpc>
              <a:defRPr/>
            </a:pPr>
            <a:r>
              <a:rPr kumimoji="1" lang="ja-JP" altLang="en-US" sz="1200" spc="277" dirty="0">
                <a:solidFill>
                  <a:prstClr val="white"/>
                </a:solidFill>
                <a:latin typeface="メイリオ" panose="020B0604030504040204" pitchFamily="50" charset="-128"/>
                <a:ea typeface="メイリオ" panose="020B0604030504040204" pitchFamily="50" charset="-128"/>
              </a:rPr>
              <a:t>「小児慢性</a:t>
            </a:r>
            <a:r>
              <a:rPr kumimoji="1" lang="ja-JP" altLang="en-US" sz="1200" spc="277" dirty="0">
                <a:solidFill>
                  <a:schemeClr val="bg1"/>
                </a:solidFill>
                <a:latin typeface="メイリオ" panose="020B0604030504040204" pitchFamily="50" charset="-128"/>
                <a:ea typeface="メイリオ" panose="020B0604030504040204" pitchFamily="50" charset="-128"/>
              </a:rPr>
              <a:t>特定疾病情報センター」からダウンロードできます。</a:t>
            </a:r>
            <a:endParaRPr kumimoji="1" lang="en-US" altLang="ja-JP" sz="1200" spc="277" dirty="0">
              <a:solidFill>
                <a:schemeClr val="bg1"/>
              </a:solidFill>
              <a:latin typeface="メイリオ" panose="020B0604030504040204" pitchFamily="50" charset="-128"/>
              <a:ea typeface="メイリオ" panose="020B0604030504040204" pitchFamily="50" charset="-128"/>
            </a:endParaRPr>
          </a:p>
          <a:p>
            <a:pPr algn="ctr" defTabSz="438267">
              <a:lnSpc>
                <a:spcPct val="110000"/>
              </a:lnSpc>
              <a:defRPr/>
            </a:pPr>
            <a:r>
              <a:rPr kumimoji="1" lang="en-US" altLang="ja-JP" sz="700" spc="277" dirty="0">
                <a:solidFill>
                  <a:schemeClr val="bg1"/>
                </a:solidFill>
                <a:latin typeface="メイリオ" panose="020B0604030504040204" pitchFamily="50" charset="-128"/>
                <a:ea typeface="メイリオ" panose="020B0604030504040204" pitchFamily="50" charset="-128"/>
              </a:rPr>
              <a:t>※</a:t>
            </a:r>
            <a:r>
              <a:rPr kumimoji="1" lang="ja-JP" altLang="en-US" sz="700" spc="277" dirty="0">
                <a:solidFill>
                  <a:schemeClr val="bg1"/>
                </a:solidFill>
                <a:latin typeface="メイリオ" panose="020B0604030504040204" pitchFamily="50" charset="-128"/>
                <a:ea typeface="メイリオ" panose="020B0604030504040204" pitchFamily="50" charset="-128"/>
              </a:rPr>
              <a:t>　厚生労働省ホームページにも掲載しています。</a:t>
            </a:r>
            <a:endParaRPr kumimoji="1" lang="en-US" altLang="ja-JP" sz="700" spc="277" dirty="0">
              <a:solidFill>
                <a:schemeClr val="bg1"/>
              </a:solidFill>
              <a:latin typeface="メイリオ" panose="020B0604030504040204" pitchFamily="50" charset="-128"/>
              <a:ea typeface="メイリオ" panose="020B0604030504040204" pitchFamily="50" charset="-128"/>
            </a:endParaRPr>
          </a:p>
          <a:p>
            <a:pPr algn="ctr" defTabSz="438267">
              <a:lnSpc>
                <a:spcPct val="110000"/>
              </a:lnSpc>
              <a:defRPr/>
            </a:pPr>
            <a:r>
              <a:rPr kumimoji="1" lang="ja-JP" altLang="en-US" sz="700" spc="277" dirty="0">
                <a:solidFill>
                  <a:schemeClr val="bg1"/>
                </a:solidFill>
                <a:latin typeface="メイリオ" panose="020B0604030504040204" pitchFamily="50" charset="-128"/>
                <a:ea typeface="メイリオ" panose="020B0604030504040204" pitchFamily="50" charset="-128"/>
              </a:rPr>
              <a:t>＜</a:t>
            </a:r>
            <a:r>
              <a:rPr kumimoji="1" lang="en-US" altLang="ja-JP" sz="700" spc="277" dirty="0">
                <a:solidFill>
                  <a:schemeClr val="bg1"/>
                </a:solidFill>
                <a:latin typeface="メイリオ" panose="020B0604030504040204" pitchFamily="50" charset="-128"/>
                <a:ea typeface="メイリオ" panose="020B0604030504040204" pitchFamily="50" charset="-128"/>
              </a:rPr>
              <a:t>https://www.mhlw.go.jp/stf/newpage_34547.html</a:t>
            </a:r>
            <a:r>
              <a:rPr kumimoji="1" lang="ja-JP" altLang="en-US" sz="700" spc="277" dirty="0">
                <a:solidFill>
                  <a:schemeClr val="bg1"/>
                </a:solidFill>
                <a:latin typeface="メイリオ" panose="020B0604030504040204" pitchFamily="50" charset="-128"/>
                <a:ea typeface="メイリオ" panose="020B0604030504040204" pitchFamily="50" charset="-128"/>
              </a:rPr>
              <a:t>＞</a:t>
            </a:r>
          </a:p>
        </p:txBody>
      </p:sp>
      <p:sp>
        <p:nvSpPr>
          <p:cNvPr id="6" name="正方形/長方形 5">
            <a:extLst>
              <a:ext uri="{FF2B5EF4-FFF2-40B4-BE49-F238E27FC236}">
                <a16:creationId xmlns:a16="http://schemas.microsoft.com/office/drawing/2014/main" id="{B83FD9CB-1E96-4C87-812D-32B108B91011}"/>
              </a:ext>
            </a:extLst>
          </p:cNvPr>
          <p:cNvSpPr/>
          <p:nvPr/>
        </p:nvSpPr>
        <p:spPr>
          <a:xfrm>
            <a:off x="285266" y="5204030"/>
            <a:ext cx="6265533" cy="64487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0750" tIns="40500" rIns="60750" rtlCol="0" anchor="ctr"/>
          <a:lstStyle/>
          <a:p>
            <a:pPr algn="ctr" defTabSz="257175">
              <a:lnSpc>
                <a:spcPct val="110000"/>
              </a:lnSpc>
            </a:pPr>
            <a:endParaRPr kumimoji="1" lang="ja-JP" altLang="en-US" sz="675" dirty="0">
              <a:solidFill>
                <a:prstClr val="white"/>
              </a:solidFill>
              <a:latin typeface="メイリオ" panose="020B0604030504040204" pitchFamily="50" charset="-128"/>
              <a:ea typeface="メイリオ" panose="020B0604030504040204" pitchFamily="50" charset="-128"/>
            </a:endParaRPr>
          </a:p>
        </p:txBody>
      </p:sp>
      <p:sp>
        <p:nvSpPr>
          <p:cNvPr id="22" name="正方形/長方形 21">
            <a:extLst>
              <a:ext uri="{FF2B5EF4-FFF2-40B4-BE49-F238E27FC236}">
                <a16:creationId xmlns:a16="http://schemas.microsoft.com/office/drawing/2014/main" id="{9F4E213F-6116-A7CE-BAA6-3028BA896C1F}"/>
              </a:ext>
            </a:extLst>
          </p:cNvPr>
          <p:cNvSpPr/>
          <p:nvPr/>
        </p:nvSpPr>
        <p:spPr>
          <a:xfrm>
            <a:off x="248752" y="8425696"/>
            <a:ext cx="6552742" cy="253916"/>
          </a:xfrm>
          <a:prstGeom prst="rect">
            <a:avLst/>
          </a:prstGeom>
        </p:spPr>
        <p:txBody>
          <a:bodyPr wrap="square">
            <a:spAutoFit/>
          </a:bodyPr>
          <a:lstStyle/>
          <a:p>
            <a:pPr marL="85725" marR="0" lvl="0" indent="-85725" algn="ctr" defTabSz="844083"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小児慢性特定疾病医療費の支給開始日の見直しに関する概要は、（別添）の周知チラシをご確認ください。</a:t>
            </a:r>
            <a:endParaRPr kumimoji="1" lang="en-US" altLang="ja-JP" sz="105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p:txBody>
      </p:sp>
      <p:pic>
        <p:nvPicPr>
          <p:cNvPr id="24" name="図 23">
            <a:extLst>
              <a:ext uri="{FF2B5EF4-FFF2-40B4-BE49-F238E27FC236}">
                <a16:creationId xmlns:a16="http://schemas.microsoft.com/office/drawing/2014/main" id="{D4C3A9E2-D624-33B6-43A8-DD26D8131555}"/>
              </a:ext>
            </a:extLst>
          </p:cNvPr>
          <p:cNvPicPr>
            <a:picLocks noChangeAspect="1"/>
          </p:cNvPicPr>
          <p:nvPr/>
        </p:nvPicPr>
        <p:blipFill rotWithShape="1">
          <a:blip r:embed="rId2"/>
          <a:srcRect l="6836" t="42432" r="5173" b="19704"/>
          <a:stretch/>
        </p:blipFill>
        <p:spPr>
          <a:xfrm>
            <a:off x="203776" y="3163627"/>
            <a:ext cx="6483837" cy="1516674"/>
          </a:xfrm>
          <a:prstGeom prst="rect">
            <a:avLst/>
          </a:prstGeom>
        </p:spPr>
      </p:pic>
      <p:sp>
        <p:nvSpPr>
          <p:cNvPr id="25" name="テキスト ボックス 24">
            <a:extLst>
              <a:ext uri="{FF2B5EF4-FFF2-40B4-BE49-F238E27FC236}">
                <a16:creationId xmlns:a16="http://schemas.microsoft.com/office/drawing/2014/main" id="{996E6CD8-5B03-3420-064A-39FFE0B3B91C}"/>
              </a:ext>
            </a:extLst>
          </p:cNvPr>
          <p:cNvSpPr txBox="1"/>
          <p:nvPr/>
        </p:nvSpPr>
        <p:spPr>
          <a:xfrm>
            <a:off x="136353" y="2938303"/>
            <a:ext cx="2813841" cy="355652"/>
          </a:xfrm>
          <a:prstGeom prst="rect">
            <a:avLst/>
          </a:prstGeom>
          <a:noFill/>
        </p:spPr>
        <p:txBody>
          <a:bodyPr wrap="none" lIns="99692" tIns="66462" rIns="99692" rtlCol="0">
            <a:spAutoFit/>
          </a:bodyPr>
          <a:lstStyle/>
          <a:p>
            <a:pPr defTabSz="257175"/>
            <a:r>
              <a:rPr kumimoji="1" lang="ja-JP" altLang="en-US" sz="1575" b="1" spc="277" dirty="0">
                <a:solidFill>
                  <a:srgbClr val="ED7D31"/>
                </a:solidFill>
                <a:latin typeface="メイリオ" panose="020B0604030504040204" pitchFamily="50" charset="-128"/>
                <a:ea typeface="メイリオ" panose="020B0604030504040204" pitchFamily="50" charset="-128"/>
              </a:rPr>
              <a:t>＜医療意見書イメージ＞</a:t>
            </a:r>
          </a:p>
        </p:txBody>
      </p:sp>
      <p:sp>
        <p:nvSpPr>
          <p:cNvPr id="2" name="正方形/長方形 1">
            <a:extLst>
              <a:ext uri="{FF2B5EF4-FFF2-40B4-BE49-F238E27FC236}">
                <a16:creationId xmlns:a16="http://schemas.microsoft.com/office/drawing/2014/main" id="{62D7CA34-8DAE-7C03-71F9-B16F77D60283}"/>
              </a:ext>
            </a:extLst>
          </p:cNvPr>
          <p:cNvSpPr/>
          <p:nvPr/>
        </p:nvSpPr>
        <p:spPr>
          <a:xfrm>
            <a:off x="47862" y="4593327"/>
            <a:ext cx="6810138" cy="327057"/>
          </a:xfrm>
          <a:prstGeom prst="rect">
            <a:avLst/>
          </a:prstGeom>
        </p:spPr>
        <p:txBody>
          <a:bodyPr wrap="square" lIns="177231" tIns="118154" rIns="177231">
            <a:spAutoFit/>
          </a:bodyPr>
          <a:lstStyle/>
          <a:p>
            <a:pPr marL="82550" indent="-82550"/>
            <a:r>
              <a:rPr lang="en-US" altLang="ja-JP" sz="1050" b="1" u="sng" kern="1200" dirty="0">
                <a:effectLst/>
                <a:latin typeface="メイリオ" panose="020B0604030504040204" pitchFamily="50" charset="-128"/>
                <a:ea typeface="メイリオ" panose="020B0604030504040204" pitchFamily="50" charset="-128"/>
              </a:rPr>
              <a:t>※</a:t>
            </a:r>
            <a:r>
              <a:rPr lang="ja-JP" altLang="ja-JP" sz="1050" b="1" u="sng" kern="1200" dirty="0">
                <a:effectLst/>
                <a:latin typeface="メイリオ" panose="020B0604030504040204" pitchFamily="50" charset="-128"/>
                <a:ea typeface="メイリオ" panose="020B0604030504040204" pitchFamily="50" charset="-128"/>
              </a:rPr>
              <a:t>「診断年月日」欄のない</a:t>
            </a:r>
            <a:r>
              <a:rPr lang="ja-JP" altLang="en-US" sz="1050" b="1" u="sng" kern="1200" dirty="0">
                <a:effectLst/>
                <a:latin typeface="メイリオ" panose="020B0604030504040204" pitchFamily="50" charset="-128"/>
                <a:ea typeface="メイリオ" panose="020B0604030504040204" pitchFamily="50" charset="-128"/>
              </a:rPr>
              <a:t>医療意見書</a:t>
            </a:r>
            <a:r>
              <a:rPr lang="ja-JP" altLang="ja-JP" sz="1050" b="1" u="sng" kern="1200" dirty="0">
                <a:effectLst/>
                <a:latin typeface="メイリオ" panose="020B0604030504040204" pitchFamily="50" charset="-128"/>
                <a:ea typeface="メイリオ" panose="020B0604030504040204" pitchFamily="50" charset="-128"/>
              </a:rPr>
              <a:t>を患者が持参した場合は、欄外に</a:t>
            </a:r>
            <a:r>
              <a:rPr lang="ja-JP" altLang="en-US" sz="1050" b="1" u="sng" kern="1200" dirty="0">
                <a:effectLst/>
                <a:latin typeface="メイリオ" panose="020B0604030504040204" pitchFamily="50" charset="-128"/>
                <a:ea typeface="メイリオ" panose="020B0604030504040204" pitchFamily="50" charset="-128"/>
              </a:rPr>
              <a:t>「</a:t>
            </a:r>
            <a:r>
              <a:rPr lang="ja-JP" altLang="ja-JP" sz="1050" b="1" u="sng" kern="1200" dirty="0">
                <a:effectLst/>
                <a:latin typeface="メイリオ" panose="020B0604030504040204" pitchFamily="50" charset="-128"/>
                <a:ea typeface="メイリオ" panose="020B0604030504040204" pitchFamily="50" charset="-128"/>
              </a:rPr>
              <a:t>診断年月日</a:t>
            </a:r>
            <a:r>
              <a:rPr lang="ja-JP" altLang="en-US" sz="1050" b="1" u="sng" kern="1200" dirty="0">
                <a:effectLst/>
                <a:latin typeface="メイリオ" panose="020B0604030504040204" pitchFamily="50" charset="-128"/>
                <a:ea typeface="メイリオ" panose="020B0604030504040204" pitchFamily="50" charset="-128"/>
              </a:rPr>
              <a:t>」</a:t>
            </a:r>
            <a:r>
              <a:rPr lang="ja-JP" altLang="ja-JP" sz="1050" b="1" u="sng" kern="1200" dirty="0">
                <a:effectLst/>
                <a:latin typeface="メイリオ" panose="020B0604030504040204" pitchFamily="50" charset="-128"/>
                <a:ea typeface="メイリオ" panose="020B0604030504040204" pitchFamily="50" charset="-128"/>
              </a:rPr>
              <a:t>を記載してください</a:t>
            </a:r>
            <a:r>
              <a:rPr lang="ja-JP" altLang="ja-JP" sz="1050" b="1" kern="1200" dirty="0">
                <a:effectLst/>
                <a:latin typeface="メイリオ" panose="020B0604030504040204" pitchFamily="50" charset="-128"/>
                <a:ea typeface="メイリオ" panose="020B0604030504040204" pitchFamily="50" charset="-128"/>
              </a:rPr>
              <a:t>。</a:t>
            </a:r>
            <a:endParaRPr lang="ja-JP" altLang="ja-JP" sz="1050" b="1" dirty="0">
              <a:effectLst/>
              <a:latin typeface="メイリオ" panose="020B0604030504040204" pitchFamily="50" charset="-128"/>
              <a:ea typeface="メイリオ" panose="020B0604030504040204" pitchFamily="50" charset="-128"/>
              <a:cs typeface="ＭＳ Ｐゴシック" panose="020B0600070205080204" pitchFamily="50" charset="-128"/>
            </a:endParaRPr>
          </a:p>
        </p:txBody>
      </p:sp>
      <p:pic>
        <p:nvPicPr>
          <p:cNvPr id="5" name="図 4" descr="図形&#10;&#10;中程度の精度で自動的に生成された説明">
            <a:extLst>
              <a:ext uri="{FF2B5EF4-FFF2-40B4-BE49-F238E27FC236}">
                <a16:creationId xmlns:a16="http://schemas.microsoft.com/office/drawing/2014/main" id="{33678102-2EEA-7253-5063-956C77B1A2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774" y="5810873"/>
            <a:ext cx="6586515" cy="1269089"/>
          </a:xfrm>
          <a:prstGeom prst="rect">
            <a:avLst/>
          </a:prstGeom>
        </p:spPr>
      </p:pic>
    </p:spTree>
    <p:extLst>
      <p:ext uri="{BB962C8B-B14F-4D97-AF65-F5344CB8AC3E}">
        <p14:creationId xmlns:p14="http://schemas.microsoft.com/office/powerpoint/2010/main" val="3138572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直線コネクタ 55">
            <a:extLst>
              <a:ext uri="{FF2B5EF4-FFF2-40B4-BE49-F238E27FC236}">
                <a16:creationId xmlns:a16="http://schemas.microsoft.com/office/drawing/2014/main" id="{0058EB29-089F-9EE9-2541-51A289A77F16}"/>
              </a:ext>
            </a:extLst>
          </p:cNvPr>
          <p:cNvCxnSpPr>
            <a:cxnSpLocks/>
          </p:cNvCxnSpPr>
          <p:nvPr/>
        </p:nvCxnSpPr>
        <p:spPr>
          <a:xfrm>
            <a:off x="3386270" y="3253791"/>
            <a:ext cx="0" cy="1528615"/>
          </a:xfrm>
          <a:prstGeom prst="line">
            <a:avLst/>
          </a:prstGeom>
          <a:ln w="19050" cap="flat" cmpd="sng" algn="ctr">
            <a:solidFill>
              <a:schemeClr val="tx1"/>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9" name="正方形/長方形 68">
            <a:extLst>
              <a:ext uri="{FF2B5EF4-FFF2-40B4-BE49-F238E27FC236}">
                <a16:creationId xmlns:a16="http://schemas.microsoft.com/office/drawing/2014/main" id="{6CD87BC1-9900-8235-8EC4-3803C257E991}"/>
              </a:ext>
            </a:extLst>
          </p:cNvPr>
          <p:cNvSpPr/>
          <p:nvPr/>
        </p:nvSpPr>
        <p:spPr>
          <a:xfrm>
            <a:off x="285588" y="5602634"/>
            <a:ext cx="6111248" cy="1570600"/>
          </a:xfrm>
          <a:prstGeom prst="rect">
            <a:avLst/>
          </a:prstGeom>
        </p:spPr>
        <p:txBody>
          <a:bodyPr wrap="square" lIns="99692" tIns="66462" rIns="99692">
            <a:spAutoFit/>
          </a:bodyPr>
          <a:lstStyle/>
          <a:p>
            <a:pPr marL="299072" indent="-299072" defTabSz="438267">
              <a:lnSpc>
                <a:spcPct val="110000"/>
              </a:lnSpc>
              <a:spcAft>
                <a:spcPts val="277"/>
              </a:spcAft>
              <a:defRPr/>
            </a:pPr>
            <a:r>
              <a:rPr kumimoji="1" lang="en-US" altLang="ja-JP" sz="1100" dirty="0">
                <a:solidFill>
                  <a:srgbClr val="000000"/>
                </a:solidFill>
                <a:latin typeface="メイリオ" panose="020B0604030504040204" pitchFamily="50" charset="-128"/>
                <a:ea typeface="メイリオ" panose="020B0604030504040204" pitchFamily="50" charset="-128"/>
              </a:rPr>
              <a:t>※1</a:t>
            </a:r>
            <a:r>
              <a:rPr kumimoji="1" lang="ja-JP" altLang="en-US" sz="1100" dirty="0">
                <a:solidFill>
                  <a:srgbClr val="000000"/>
                </a:solidFill>
                <a:latin typeface="メイリオ" panose="020B0604030504040204" pitchFamily="50" charset="-128"/>
                <a:ea typeface="メイリオ" panose="020B0604030504040204" pitchFamily="50" charset="-128"/>
              </a:rPr>
              <a:t>　疾病の状態の程度を満たした日を確認するため、</a:t>
            </a:r>
            <a:r>
              <a:rPr kumimoji="1" lang="ja-JP" altLang="en-US" sz="1100" b="1" dirty="0">
                <a:solidFill>
                  <a:srgbClr val="000000"/>
                </a:solidFill>
                <a:latin typeface="メイリオ" panose="020B0604030504040204" pitchFamily="50" charset="-128"/>
                <a:ea typeface="メイリオ" panose="020B0604030504040204" pitchFamily="50" charset="-128"/>
              </a:rPr>
              <a:t>医療意見書に新たに「診断年月日」の欄を設け、指定医において、医療意見書に記載された内容を診断した日を記載します</a:t>
            </a:r>
            <a:r>
              <a:rPr kumimoji="1" lang="ja-JP" altLang="en-US" sz="1100" dirty="0">
                <a:solidFill>
                  <a:srgbClr val="000000"/>
                </a:solidFill>
                <a:latin typeface="メイリオ" panose="020B0604030504040204" pitchFamily="50" charset="-128"/>
                <a:ea typeface="メイリオ" panose="020B0604030504040204" pitchFamily="50" charset="-128"/>
              </a:rPr>
              <a:t>。</a:t>
            </a:r>
            <a:endParaRPr kumimoji="1" lang="en-US" altLang="ja-JP" sz="1100" dirty="0">
              <a:solidFill>
                <a:srgbClr val="000000"/>
              </a:solidFill>
              <a:latin typeface="メイリオ" panose="020B0604030504040204" pitchFamily="50" charset="-128"/>
              <a:ea typeface="メイリオ" panose="020B0604030504040204" pitchFamily="50" charset="-128"/>
            </a:endParaRPr>
          </a:p>
          <a:p>
            <a:pPr marL="299072" indent="-299072" defTabSz="438267">
              <a:lnSpc>
                <a:spcPct val="110000"/>
              </a:lnSpc>
              <a:spcAft>
                <a:spcPts val="277"/>
              </a:spcAft>
              <a:defRPr/>
            </a:pPr>
            <a:endParaRPr kumimoji="1" lang="en-US" altLang="ja-JP" sz="400" dirty="0">
              <a:solidFill>
                <a:srgbClr val="000000"/>
              </a:solidFill>
              <a:latin typeface="メイリオ" panose="020B0604030504040204" pitchFamily="50" charset="-128"/>
              <a:ea typeface="メイリオ" panose="020B0604030504040204" pitchFamily="50" charset="-128"/>
            </a:endParaRPr>
          </a:p>
          <a:p>
            <a:pPr marL="299072" indent="-299072" defTabSz="438267">
              <a:lnSpc>
                <a:spcPct val="110000"/>
              </a:lnSpc>
              <a:spcAft>
                <a:spcPts val="277"/>
              </a:spcAft>
              <a:defRPr/>
            </a:pPr>
            <a:r>
              <a:rPr kumimoji="1" lang="en-US" altLang="ja-JP" sz="1100" dirty="0">
                <a:solidFill>
                  <a:srgbClr val="000000"/>
                </a:solidFill>
                <a:latin typeface="メイリオ" panose="020B0604030504040204" pitchFamily="50" charset="-128"/>
                <a:ea typeface="メイリオ" panose="020B0604030504040204" pitchFamily="50" charset="-128"/>
              </a:rPr>
              <a:t>※2</a:t>
            </a:r>
            <a:r>
              <a:rPr kumimoji="1" lang="ja-JP" altLang="en-US" sz="1100" dirty="0">
                <a:solidFill>
                  <a:srgbClr val="000000"/>
                </a:solidFill>
                <a:latin typeface="メイリオ" panose="020B0604030504040204" pitchFamily="50" charset="-128"/>
                <a:ea typeface="メイリオ" panose="020B0604030504040204" pitchFamily="50" charset="-128"/>
              </a:rPr>
              <a:t>　</a:t>
            </a:r>
            <a:r>
              <a:rPr kumimoji="1" lang="en-US" altLang="ja-JP" sz="1100" b="1" dirty="0">
                <a:solidFill>
                  <a:srgbClr val="000000"/>
                </a:solidFill>
                <a:latin typeface="メイリオ" panose="020B0604030504040204" pitchFamily="50" charset="-128"/>
                <a:ea typeface="メイリオ" panose="020B0604030504040204" pitchFamily="50" charset="-128"/>
              </a:rPr>
              <a:t>2023</a:t>
            </a:r>
            <a:r>
              <a:rPr kumimoji="1" lang="ja-JP" altLang="en-US" sz="1100" b="1" dirty="0">
                <a:solidFill>
                  <a:srgbClr val="000000"/>
                </a:solidFill>
                <a:latin typeface="メイリオ" panose="020B0604030504040204" pitchFamily="50" charset="-128"/>
                <a:ea typeface="メイリオ" panose="020B0604030504040204" pitchFamily="50" charset="-128"/>
              </a:rPr>
              <a:t>（令和</a:t>
            </a:r>
            <a:r>
              <a:rPr kumimoji="1" lang="en-US" altLang="ja-JP" sz="1100" b="1" dirty="0">
                <a:solidFill>
                  <a:srgbClr val="000000"/>
                </a:solidFill>
                <a:latin typeface="メイリオ" panose="020B0604030504040204" pitchFamily="50" charset="-128"/>
                <a:ea typeface="メイリオ" panose="020B0604030504040204" pitchFamily="50" charset="-128"/>
              </a:rPr>
              <a:t>5</a:t>
            </a:r>
            <a:r>
              <a:rPr kumimoji="1" lang="ja-JP" altLang="en-US" sz="1100" b="1" dirty="0">
                <a:solidFill>
                  <a:srgbClr val="000000"/>
                </a:solidFill>
                <a:latin typeface="メイリオ" panose="020B0604030504040204" pitchFamily="50" charset="-128"/>
                <a:ea typeface="メイリオ" panose="020B0604030504040204" pitchFamily="50" charset="-128"/>
              </a:rPr>
              <a:t>）年</a:t>
            </a:r>
            <a:r>
              <a:rPr kumimoji="1" lang="en-US" altLang="ja-JP" sz="1100" b="1" dirty="0">
                <a:solidFill>
                  <a:srgbClr val="000000"/>
                </a:solidFill>
                <a:latin typeface="メイリオ" panose="020B0604030504040204" pitchFamily="50" charset="-128"/>
                <a:ea typeface="メイリオ" panose="020B0604030504040204" pitchFamily="50" charset="-128"/>
              </a:rPr>
              <a:t>10</a:t>
            </a:r>
            <a:r>
              <a:rPr kumimoji="1" lang="ja-JP" altLang="en-US" sz="1100" b="1" dirty="0">
                <a:solidFill>
                  <a:srgbClr val="000000"/>
                </a:solidFill>
                <a:latin typeface="メイリオ" panose="020B0604030504040204" pitchFamily="50" charset="-128"/>
                <a:ea typeface="メイリオ" panose="020B0604030504040204" pitchFamily="50" charset="-128"/>
              </a:rPr>
              <a:t>月</a:t>
            </a:r>
            <a:r>
              <a:rPr kumimoji="1" lang="en-US" altLang="ja-JP" sz="1100" b="1" dirty="0">
                <a:solidFill>
                  <a:srgbClr val="000000"/>
                </a:solidFill>
                <a:latin typeface="メイリオ" panose="020B0604030504040204" pitchFamily="50" charset="-128"/>
                <a:ea typeface="メイリオ" panose="020B0604030504040204" pitchFamily="50" charset="-128"/>
              </a:rPr>
              <a:t>1</a:t>
            </a:r>
            <a:r>
              <a:rPr kumimoji="1" lang="ja-JP" altLang="en-US" sz="1100" b="1" dirty="0">
                <a:solidFill>
                  <a:srgbClr val="000000"/>
                </a:solidFill>
                <a:latin typeface="メイリオ" panose="020B0604030504040204" pitchFamily="50" charset="-128"/>
                <a:ea typeface="メイリオ" panose="020B0604030504040204" pitchFamily="50" charset="-128"/>
              </a:rPr>
              <a:t>日以降の申請</a:t>
            </a:r>
            <a:r>
              <a:rPr kumimoji="1" lang="ja-JP" altLang="en-US" sz="1100" dirty="0">
                <a:solidFill>
                  <a:srgbClr val="000000"/>
                </a:solidFill>
                <a:latin typeface="メイリオ" panose="020B0604030504040204" pitchFamily="50" charset="-128"/>
                <a:ea typeface="メイリオ" panose="020B0604030504040204" pitchFamily="50" charset="-128"/>
              </a:rPr>
              <a:t>から適用します。ただし、</a:t>
            </a:r>
            <a:r>
              <a:rPr kumimoji="1" lang="en-US" altLang="ja-JP" sz="1100" b="1" dirty="0">
                <a:solidFill>
                  <a:srgbClr val="000000"/>
                </a:solidFill>
                <a:latin typeface="メイリオ" panose="020B0604030504040204" pitchFamily="50" charset="-128"/>
                <a:ea typeface="メイリオ" panose="020B0604030504040204" pitchFamily="50" charset="-128"/>
              </a:rPr>
              <a:t>2023</a:t>
            </a:r>
            <a:r>
              <a:rPr kumimoji="1" lang="ja-JP" altLang="en-US" sz="1100" b="1" dirty="0">
                <a:solidFill>
                  <a:srgbClr val="000000"/>
                </a:solidFill>
                <a:latin typeface="メイリオ" panose="020B0604030504040204" pitchFamily="50" charset="-128"/>
                <a:ea typeface="メイリオ" panose="020B0604030504040204" pitchFamily="50" charset="-128"/>
              </a:rPr>
              <a:t>年</a:t>
            </a:r>
            <a:r>
              <a:rPr kumimoji="1" lang="en-US" altLang="ja-JP" sz="1100" b="1" dirty="0">
                <a:solidFill>
                  <a:srgbClr val="000000"/>
                </a:solidFill>
                <a:latin typeface="メイリオ" panose="020B0604030504040204" pitchFamily="50" charset="-128"/>
                <a:ea typeface="メイリオ" panose="020B0604030504040204" pitchFamily="50" charset="-128"/>
              </a:rPr>
              <a:t>10</a:t>
            </a:r>
            <a:r>
              <a:rPr kumimoji="1" lang="ja-JP" altLang="en-US" sz="1100" b="1" dirty="0">
                <a:solidFill>
                  <a:srgbClr val="000000"/>
                </a:solidFill>
                <a:latin typeface="メイリオ" panose="020B0604030504040204" pitchFamily="50" charset="-128"/>
                <a:ea typeface="メイリオ" panose="020B0604030504040204" pitchFamily="50" charset="-128"/>
              </a:rPr>
              <a:t>月</a:t>
            </a:r>
            <a:r>
              <a:rPr kumimoji="1" lang="en-US" altLang="ja-JP" sz="1100" b="1" dirty="0">
                <a:solidFill>
                  <a:srgbClr val="000000"/>
                </a:solidFill>
                <a:latin typeface="メイリオ" panose="020B0604030504040204" pitchFamily="50" charset="-128"/>
                <a:ea typeface="メイリオ" panose="020B0604030504040204" pitchFamily="50" charset="-128"/>
              </a:rPr>
              <a:t>1</a:t>
            </a:r>
            <a:r>
              <a:rPr kumimoji="1" lang="ja-JP" altLang="en-US" sz="1100" b="1" dirty="0">
                <a:solidFill>
                  <a:srgbClr val="000000"/>
                </a:solidFill>
                <a:latin typeface="メイリオ" panose="020B0604030504040204" pitchFamily="50" charset="-128"/>
                <a:ea typeface="メイリオ" panose="020B0604030504040204" pitchFamily="50" charset="-128"/>
              </a:rPr>
              <a:t>日より前の医療費について、助成の対象とすることはできません。</a:t>
            </a:r>
            <a:endParaRPr kumimoji="1" lang="en-US" altLang="ja-JP" sz="1100" b="1" dirty="0">
              <a:solidFill>
                <a:srgbClr val="000000"/>
              </a:solidFill>
              <a:latin typeface="メイリオ" panose="020B0604030504040204" pitchFamily="50" charset="-128"/>
              <a:ea typeface="メイリオ" panose="020B0604030504040204" pitchFamily="50" charset="-128"/>
            </a:endParaRPr>
          </a:p>
          <a:p>
            <a:pPr marL="299072" indent="-299072" defTabSz="438267">
              <a:lnSpc>
                <a:spcPct val="110000"/>
              </a:lnSpc>
              <a:spcAft>
                <a:spcPts val="277"/>
              </a:spcAft>
              <a:defRPr/>
            </a:pPr>
            <a:endParaRPr kumimoji="1" lang="en-US" altLang="ja-JP" sz="400" b="1" dirty="0">
              <a:solidFill>
                <a:srgbClr val="000000"/>
              </a:solidFill>
              <a:latin typeface="メイリオ" panose="020B0604030504040204" pitchFamily="50" charset="-128"/>
              <a:ea typeface="メイリオ" panose="020B0604030504040204" pitchFamily="50" charset="-128"/>
            </a:endParaRPr>
          </a:p>
          <a:p>
            <a:pPr marL="299072" indent="-299072" defTabSz="438267">
              <a:lnSpc>
                <a:spcPct val="110000"/>
              </a:lnSpc>
              <a:spcAft>
                <a:spcPts val="277"/>
              </a:spcAft>
              <a:defRPr/>
            </a:pPr>
            <a:r>
              <a:rPr kumimoji="1" lang="en-US" altLang="ja-JP" sz="1100" dirty="0">
                <a:solidFill>
                  <a:srgbClr val="000000"/>
                </a:solidFill>
                <a:latin typeface="メイリオ" panose="020B0604030504040204" pitchFamily="50" charset="-128"/>
                <a:ea typeface="メイリオ" panose="020B0604030504040204" pitchFamily="50" charset="-128"/>
              </a:rPr>
              <a:t>※3</a:t>
            </a:r>
            <a:r>
              <a:rPr kumimoji="1" lang="ja-JP" altLang="en-US" sz="1100" dirty="0">
                <a:solidFill>
                  <a:srgbClr val="000000"/>
                </a:solidFill>
                <a:latin typeface="メイリオ" panose="020B0604030504040204" pitchFamily="50" charset="-128"/>
                <a:ea typeface="メイリオ" panose="020B0604030504040204" pitchFamily="50" charset="-128"/>
              </a:rPr>
              <a:t>　診断書（医療意見書）の受領に時間を要した、診断後すぐに入院することになった、大規模災害に被災した　など</a:t>
            </a:r>
            <a:endParaRPr kumimoji="1" lang="en-US" altLang="ja-JP" sz="1100" dirty="0">
              <a:solidFill>
                <a:srgbClr val="000000"/>
              </a:solidFill>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69F3BD16-D6DE-7EB9-4A9F-A15EB1AB54EC}"/>
              </a:ext>
            </a:extLst>
          </p:cNvPr>
          <p:cNvSpPr txBox="1"/>
          <p:nvPr/>
        </p:nvSpPr>
        <p:spPr>
          <a:xfrm>
            <a:off x="2477268" y="4647025"/>
            <a:ext cx="3936879" cy="582060"/>
          </a:xfrm>
          <a:prstGeom prst="rect">
            <a:avLst/>
          </a:prstGeom>
          <a:solidFill>
            <a:schemeClr val="accent4"/>
          </a:solidFill>
        </p:spPr>
        <p:txBody>
          <a:bodyPr wrap="square" lIns="99692" tIns="66462" rIns="99692" rtlCol="0">
            <a:spAutoFit/>
          </a:bodyPr>
          <a:lstStyle/>
          <a:p>
            <a:pPr marL="158259" indent="-158259" defTabSz="257175">
              <a:lnSpc>
                <a:spcPct val="110000"/>
              </a:lnSpc>
              <a:buFont typeface="Wingdings" panose="05000000000000000000" pitchFamily="2" charset="2"/>
              <a:buChar char="l"/>
            </a:pPr>
            <a:r>
              <a:rPr kumimoji="1" lang="ja-JP" altLang="en-US" sz="923" spc="46" dirty="0">
                <a:solidFill>
                  <a:srgbClr val="000000"/>
                </a:solidFill>
                <a:latin typeface="メイリオ" panose="020B0604030504040204" pitchFamily="50" charset="-128"/>
                <a:ea typeface="メイリオ" panose="020B0604030504040204" pitchFamily="50" charset="-128"/>
              </a:rPr>
              <a:t>前倒し期間は</a:t>
            </a:r>
            <a:r>
              <a:rPr kumimoji="1" lang="ja-JP" altLang="en-US" sz="923" b="1" spc="46" dirty="0">
                <a:solidFill>
                  <a:srgbClr val="FF0000"/>
                </a:solidFill>
                <a:latin typeface="メイリオ" panose="020B0604030504040204" pitchFamily="50" charset="-128"/>
                <a:ea typeface="メイリオ" panose="020B0604030504040204" pitchFamily="50" charset="-128"/>
              </a:rPr>
              <a:t>原則として申請日から</a:t>
            </a:r>
            <a:r>
              <a:rPr kumimoji="1" lang="en-US" altLang="ja-JP" sz="923" b="1" spc="46" dirty="0">
                <a:solidFill>
                  <a:srgbClr val="FF0000"/>
                </a:solidFill>
                <a:latin typeface="メイリオ" panose="020B0604030504040204" pitchFamily="50" charset="-128"/>
                <a:ea typeface="メイリオ" panose="020B0604030504040204" pitchFamily="50" charset="-128"/>
              </a:rPr>
              <a:t>1</a:t>
            </a:r>
            <a:r>
              <a:rPr kumimoji="1" lang="ja-JP" altLang="en-US" sz="923" b="1" spc="46" dirty="0">
                <a:solidFill>
                  <a:srgbClr val="FF0000"/>
                </a:solidFill>
                <a:latin typeface="メイリオ" panose="020B0604030504040204" pitchFamily="50" charset="-128"/>
                <a:ea typeface="メイリオ" panose="020B0604030504040204" pitchFamily="50" charset="-128"/>
              </a:rPr>
              <a:t>か月</a:t>
            </a:r>
            <a:r>
              <a:rPr kumimoji="1" lang="ja-JP" altLang="en-US" sz="923" spc="46" dirty="0">
                <a:solidFill>
                  <a:srgbClr val="000000"/>
                </a:solidFill>
                <a:latin typeface="メイリオ" panose="020B0604030504040204" pitchFamily="50" charset="-128"/>
                <a:ea typeface="メイリオ" panose="020B0604030504040204" pitchFamily="50" charset="-128"/>
              </a:rPr>
              <a:t>とします。</a:t>
            </a:r>
            <a:endParaRPr kumimoji="1" lang="en-US" altLang="ja-JP" sz="923" spc="46" dirty="0">
              <a:solidFill>
                <a:srgbClr val="000000"/>
              </a:solidFill>
              <a:latin typeface="メイリオ" panose="020B0604030504040204" pitchFamily="50" charset="-128"/>
              <a:ea typeface="メイリオ" panose="020B0604030504040204" pitchFamily="50" charset="-128"/>
            </a:endParaRPr>
          </a:p>
          <a:p>
            <a:pPr marL="158259" indent="-158259" defTabSz="257175">
              <a:lnSpc>
                <a:spcPct val="110000"/>
              </a:lnSpc>
              <a:buFont typeface="Wingdings" panose="05000000000000000000" pitchFamily="2" charset="2"/>
              <a:buChar char="l"/>
            </a:pPr>
            <a:r>
              <a:rPr kumimoji="1" lang="ja-JP" altLang="en-US" sz="923" spc="46" dirty="0">
                <a:solidFill>
                  <a:srgbClr val="000000"/>
                </a:solidFill>
                <a:latin typeface="メイリオ" panose="020B0604030504040204" pitchFamily="50" charset="-128"/>
                <a:ea typeface="メイリオ" panose="020B0604030504040204" pitchFamily="50" charset="-128"/>
              </a:rPr>
              <a:t>ただし、診断日から</a:t>
            </a:r>
            <a:r>
              <a:rPr kumimoji="1" lang="en-US" altLang="ja-JP" sz="923" spc="46" dirty="0">
                <a:solidFill>
                  <a:srgbClr val="000000"/>
                </a:solidFill>
                <a:latin typeface="メイリオ" panose="020B0604030504040204" pitchFamily="50" charset="-128"/>
                <a:ea typeface="メイリオ" panose="020B0604030504040204" pitchFamily="50" charset="-128"/>
              </a:rPr>
              <a:t>1</a:t>
            </a:r>
            <a:r>
              <a:rPr kumimoji="1" lang="ja-JP" altLang="en-US" sz="923" spc="46" dirty="0">
                <a:solidFill>
                  <a:srgbClr val="000000"/>
                </a:solidFill>
                <a:latin typeface="メイリオ" panose="020B0604030504040204" pitchFamily="50" charset="-128"/>
                <a:ea typeface="メイリオ" panose="020B0604030504040204" pitchFamily="50" charset="-128"/>
              </a:rPr>
              <a:t>月以内に申請を行わなかったことについて、</a:t>
            </a:r>
            <a:r>
              <a:rPr kumimoji="1" lang="ja-JP" altLang="en-US" sz="923" b="1" spc="46" dirty="0">
                <a:solidFill>
                  <a:srgbClr val="FF0000"/>
                </a:solidFill>
                <a:latin typeface="メイリオ" panose="020B0604030504040204" pitchFamily="50" charset="-128"/>
                <a:ea typeface="メイリオ" panose="020B0604030504040204" pitchFamily="50" charset="-128"/>
              </a:rPr>
              <a:t>やむを得ない理由</a:t>
            </a:r>
            <a:r>
              <a:rPr kumimoji="1" lang="en-US" altLang="ja-JP" sz="923" spc="46" baseline="30000" dirty="0">
                <a:solidFill>
                  <a:srgbClr val="FF0000"/>
                </a:solidFill>
                <a:latin typeface="メイリオ" panose="020B0604030504040204" pitchFamily="50" charset="-128"/>
                <a:ea typeface="メイリオ" panose="020B0604030504040204" pitchFamily="50" charset="-128"/>
              </a:rPr>
              <a:t>※3</a:t>
            </a:r>
            <a:r>
              <a:rPr kumimoji="1" lang="ja-JP" altLang="en-US" sz="923" b="1" spc="46" dirty="0">
                <a:solidFill>
                  <a:srgbClr val="FF0000"/>
                </a:solidFill>
                <a:latin typeface="メイリオ" panose="020B0604030504040204" pitchFamily="50" charset="-128"/>
                <a:ea typeface="メイリオ" panose="020B0604030504040204" pitchFamily="50" charset="-128"/>
              </a:rPr>
              <a:t>があるときは最長</a:t>
            </a:r>
            <a:r>
              <a:rPr kumimoji="1" lang="en-US" altLang="ja-JP" sz="923" b="1" spc="46" dirty="0">
                <a:solidFill>
                  <a:srgbClr val="FF0000"/>
                </a:solidFill>
                <a:latin typeface="メイリオ" panose="020B0604030504040204" pitchFamily="50" charset="-128"/>
                <a:ea typeface="メイリオ" panose="020B0604030504040204" pitchFamily="50" charset="-128"/>
              </a:rPr>
              <a:t>3</a:t>
            </a:r>
            <a:r>
              <a:rPr kumimoji="1" lang="ja-JP" altLang="en-US" sz="923" b="1" spc="46" dirty="0">
                <a:solidFill>
                  <a:srgbClr val="FF0000"/>
                </a:solidFill>
                <a:latin typeface="メイリオ" panose="020B0604030504040204" pitchFamily="50" charset="-128"/>
                <a:ea typeface="メイリオ" panose="020B0604030504040204" pitchFamily="50" charset="-128"/>
              </a:rPr>
              <a:t>か月まで</a:t>
            </a:r>
            <a:r>
              <a:rPr kumimoji="1" lang="ja-JP" altLang="en-US" sz="923" spc="46" dirty="0">
                <a:solidFill>
                  <a:srgbClr val="000000"/>
                </a:solidFill>
                <a:latin typeface="メイリオ" panose="020B0604030504040204" pitchFamily="50" charset="-128"/>
                <a:ea typeface="メイリオ" panose="020B0604030504040204" pitchFamily="50" charset="-128"/>
              </a:rPr>
              <a:t>延長します。</a:t>
            </a:r>
            <a:endParaRPr kumimoji="1" lang="en-US" altLang="ja-JP" sz="923" spc="46" baseline="30000" dirty="0">
              <a:solidFill>
                <a:srgbClr val="000000"/>
              </a:solidFill>
              <a:latin typeface="メイリオ" panose="020B0604030504040204" pitchFamily="50" charset="-128"/>
              <a:ea typeface="メイリオ" panose="020B0604030504040204" pitchFamily="50" charset="-128"/>
            </a:endParaRPr>
          </a:p>
        </p:txBody>
      </p:sp>
      <p:grpSp>
        <p:nvGrpSpPr>
          <p:cNvPr id="48" name="グループ化 47">
            <a:extLst>
              <a:ext uri="{FF2B5EF4-FFF2-40B4-BE49-F238E27FC236}">
                <a16:creationId xmlns:a16="http://schemas.microsoft.com/office/drawing/2014/main" id="{BD6798D0-1B57-5A39-06B7-755BEEED473F}"/>
              </a:ext>
            </a:extLst>
          </p:cNvPr>
          <p:cNvGrpSpPr/>
          <p:nvPr/>
        </p:nvGrpSpPr>
        <p:grpSpPr>
          <a:xfrm>
            <a:off x="4500477" y="7641405"/>
            <a:ext cx="1802929" cy="292964"/>
            <a:chOff x="1460045" y="9666669"/>
            <a:chExt cx="2153011" cy="349851"/>
          </a:xfrm>
        </p:grpSpPr>
        <p:sp>
          <p:nvSpPr>
            <p:cNvPr id="51" name="角丸四角形 56">
              <a:extLst>
                <a:ext uri="{FF2B5EF4-FFF2-40B4-BE49-F238E27FC236}">
                  <a16:creationId xmlns:a16="http://schemas.microsoft.com/office/drawing/2014/main" id="{3C168D67-5D19-80B5-8B50-539A756C5AB9}"/>
                </a:ext>
              </a:extLst>
            </p:cNvPr>
            <p:cNvSpPr/>
            <p:nvPr/>
          </p:nvSpPr>
          <p:spPr>
            <a:xfrm>
              <a:off x="1460045" y="9666669"/>
              <a:ext cx="1503630" cy="252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r>
                <a:rPr kumimoji="1" lang="ja-JP" altLang="en-US" sz="831" b="1" spc="46" dirty="0">
                  <a:solidFill>
                    <a:srgbClr val="000000"/>
                  </a:solidFill>
                  <a:latin typeface="メイリオ" panose="020B0604030504040204" pitchFamily="50" charset="-128"/>
                  <a:ea typeface="メイリオ" panose="020B0604030504040204" pitchFamily="50" charset="-128"/>
                </a:rPr>
                <a:t>小慢情報センター</a:t>
              </a:r>
            </a:p>
          </p:txBody>
        </p:sp>
        <p:sp>
          <p:nvSpPr>
            <p:cNvPr id="53" name="角丸四角形 57">
              <a:extLst>
                <a:ext uri="{FF2B5EF4-FFF2-40B4-BE49-F238E27FC236}">
                  <a16:creationId xmlns:a16="http://schemas.microsoft.com/office/drawing/2014/main" id="{B033DC0B-D982-8E90-E1E7-ADDE0731C004}"/>
                </a:ext>
              </a:extLst>
            </p:cNvPr>
            <p:cNvSpPr/>
            <p:nvPr/>
          </p:nvSpPr>
          <p:spPr>
            <a:xfrm>
              <a:off x="2963675" y="9667458"/>
              <a:ext cx="576000" cy="252000"/>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r>
                <a:rPr kumimoji="1" lang="ja-JP" altLang="en-US" sz="739" b="1" spc="92" dirty="0">
                  <a:solidFill>
                    <a:srgbClr val="FFFFFF"/>
                  </a:solidFill>
                  <a:latin typeface="メイリオ" panose="020B0604030504040204" pitchFamily="50" charset="-128"/>
                  <a:ea typeface="メイリオ" panose="020B0604030504040204" pitchFamily="50" charset="-128"/>
                </a:rPr>
                <a:t>検索</a:t>
              </a:r>
            </a:p>
          </p:txBody>
        </p:sp>
        <p:sp>
          <p:nvSpPr>
            <p:cNvPr id="54" name="右矢印 58">
              <a:extLst>
                <a:ext uri="{FF2B5EF4-FFF2-40B4-BE49-F238E27FC236}">
                  <a16:creationId xmlns:a16="http://schemas.microsoft.com/office/drawing/2014/main" id="{28F49847-41E6-3D05-0F47-F6CA4239F34C}"/>
                </a:ext>
              </a:extLst>
            </p:cNvPr>
            <p:cNvSpPr/>
            <p:nvPr/>
          </p:nvSpPr>
          <p:spPr bwMode="auto">
            <a:xfrm rot="13762226" flipV="1">
              <a:off x="3439154" y="9842618"/>
              <a:ext cx="205801" cy="142003"/>
            </a:xfrm>
            <a:prstGeom prst="rightArrow">
              <a:avLst>
                <a:gd name="adj1" fmla="val 39824"/>
                <a:gd name="adj2" fmla="val 85197"/>
              </a:avLst>
            </a:prstGeom>
            <a:solidFill>
              <a:schemeClr val="bg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84468" tIns="42233" rIns="84468" bIns="42233" anchor="ctr"/>
            <a:lstStyle/>
            <a:p>
              <a:pPr algn="ctr" defTabSz="845001">
                <a:defRPr/>
              </a:pPr>
              <a:endParaRPr lang="ja-JP" altLang="en-US" sz="1385">
                <a:solidFill>
                  <a:srgbClr val="FEDFE1"/>
                </a:solidFill>
                <a:latin typeface="メイリオ"/>
                <a:ea typeface="メイリオ"/>
              </a:endParaRPr>
            </a:p>
          </p:txBody>
        </p:sp>
      </p:grpSp>
      <p:sp>
        <p:nvSpPr>
          <p:cNvPr id="55" name="Text Box 9">
            <a:extLst>
              <a:ext uri="{FF2B5EF4-FFF2-40B4-BE49-F238E27FC236}">
                <a16:creationId xmlns:a16="http://schemas.microsoft.com/office/drawing/2014/main" id="{3A7F6BCB-D5F6-ECC4-2A26-3345226F2625}"/>
              </a:ext>
            </a:extLst>
          </p:cNvPr>
          <p:cNvSpPr txBox="1">
            <a:spLocks noChangeArrowheads="1"/>
          </p:cNvSpPr>
          <p:nvPr/>
        </p:nvSpPr>
        <p:spPr bwMode="auto">
          <a:xfrm>
            <a:off x="4548126" y="7863927"/>
            <a:ext cx="1695823" cy="228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692" tIns="66462" rIns="99692" bIns="33231">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defTabSz="257175" eaLnBrk="1" hangingPunct="1">
              <a:spcBef>
                <a:spcPts val="0"/>
              </a:spcBef>
              <a:buNone/>
              <a:defRPr/>
            </a:pPr>
            <a:r>
              <a:rPr lang="en-US" altLang="ja-JP" sz="831" dirty="0">
                <a:solidFill>
                  <a:sysClr val="windowText" lastClr="000000"/>
                </a:solidFill>
                <a:latin typeface="メイリオ" pitchFamily="50" charset="-128"/>
                <a:ea typeface="メイリオ" pitchFamily="50" charset="-128"/>
                <a:cs typeface="メイリオ" pitchFamily="50" charset="-128"/>
              </a:rPr>
              <a:t>https://www.shouman.jp/</a:t>
            </a:r>
            <a:endParaRPr lang="ja-JP" altLang="ja-JP" sz="831" dirty="0">
              <a:solidFill>
                <a:sysClr val="windowText" lastClr="000000"/>
              </a:solidFill>
              <a:latin typeface="メイリオ" pitchFamily="50" charset="-128"/>
              <a:ea typeface="メイリオ" pitchFamily="50" charset="-128"/>
              <a:cs typeface="メイリオ" pitchFamily="50" charset="-128"/>
            </a:endParaRPr>
          </a:p>
        </p:txBody>
      </p:sp>
      <p:sp>
        <p:nvSpPr>
          <p:cNvPr id="58" name="テキスト ボックス 57">
            <a:extLst>
              <a:ext uri="{FF2B5EF4-FFF2-40B4-BE49-F238E27FC236}">
                <a16:creationId xmlns:a16="http://schemas.microsoft.com/office/drawing/2014/main" id="{08DA7E41-487F-3D3E-5B2E-D367878745EF}"/>
              </a:ext>
            </a:extLst>
          </p:cNvPr>
          <p:cNvSpPr txBox="1"/>
          <p:nvPr/>
        </p:nvSpPr>
        <p:spPr>
          <a:xfrm>
            <a:off x="166039" y="310713"/>
            <a:ext cx="5593576" cy="340584"/>
          </a:xfrm>
          <a:prstGeom prst="rect">
            <a:avLst/>
          </a:prstGeom>
          <a:noFill/>
        </p:spPr>
        <p:txBody>
          <a:bodyPr wrap="none" lIns="99692" tIns="66462" rIns="99692" rtlCol="0">
            <a:spAutoFit/>
          </a:bodyPr>
          <a:lstStyle/>
          <a:p>
            <a:pPr defTabSz="257175"/>
            <a:r>
              <a:rPr kumimoji="1" lang="ja-JP" altLang="en-US" sz="1477" b="1" spc="277" dirty="0">
                <a:solidFill>
                  <a:srgbClr val="000000"/>
                </a:solidFill>
                <a:latin typeface="メイリオ"/>
                <a:ea typeface="メイリオ"/>
              </a:rPr>
              <a:t>小児慢性特定疾病と診断された方、保護者の皆さまへ</a:t>
            </a:r>
          </a:p>
        </p:txBody>
      </p:sp>
      <p:sp>
        <p:nvSpPr>
          <p:cNvPr id="73" name="テキスト ボックス 72">
            <a:extLst>
              <a:ext uri="{FF2B5EF4-FFF2-40B4-BE49-F238E27FC236}">
                <a16:creationId xmlns:a16="http://schemas.microsoft.com/office/drawing/2014/main" id="{21DDA7E8-EC3F-FE52-C4BB-9134C20CFF06}"/>
              </a:ext>
            </a:extLst>
          </p:cNvPr>
          <p:cNvSpPr txBox="1"/>
          <p:nvPr/>
        </p:nvSpPr>
        <p:spPr>
          <a:xfrm>
            <a:off x="346157" y="2794920"/>
            <a:ext cx="3526344" cy="355652"/>
          </a:xfrm>
          <a:prstGeom prst="rect">
            <a:avLst/>
          </a:prstGeom>
          <a:noFill/>
        </p:spPr>
        <p:txBody>
          <a:bodyPr wrap="none" lIns="99692" tIns="66462" rIns="99692" rtlCol="0">
            <a:spAutoFit/>
          </a:bodyPr>
          <a:lstStyle/>
          <a:p>
            <a:pPr defTabSz="257175"/>
            <a:r>
              <a:rPr kumimoji="1" lang="ja-JP" altLang="en-US" sz="1575" b="1" spc="277" dirty="0">
                <a:solidFill>
                  <a:srgbClr val="DB4D6D"/>
                </a:solidFill>
                <a:latin typeface="メイリオ"/>
                <a:ea typeface="メイリオ"/>
              </a:rPr>
              <a:t>医療費助成の見直しのイメージ</a:t>
            </a:r>
          </a:p>
        </p:txBody>
      </p:sp>
      <p:cxnSp>
        <p:nvCxnSpPr>
          <p:cNvPr id="79" name="直線矢印コネクタ 78">
            <a:extLst>
              <a:ext uri="{FF2B5EF4-FFF2-40B4-BE49-F238E27FC236}">
                <a16:creationId xmlns:a16="http://schemas.microsoft.com/office/drawing/2014/main" id="{CBCBA520-E912-F77E-C702-29E26386A4E4}"/>
              </a:ext>
            </a:extLst>
          </p:cNvPr>
          <p:cNvCxnSpPr/>
          <p:nvPr/>
        </p:nvCxnSpPr>
        <p:spPr>
          <a:xfrm>
            <a:off x="393840" y="4143075"/>
            <a:ext cx="598153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1" name="二等辺三角形 80">
            <a:extLst>
              <a:ext uri="{FF2B5EF4-FFF2-40B4-BE49-F238E27FC236}">
                <a16:creationId xmlns:a16="http://schemas.microsoft.com/office/drawing/2014/main" id="{8DF3D289-96C3-4B13-5FFB-BA81CC1052D4}"/>
              </a:ext>
            </a:extLst>
          </p:cNvPr>
          <p:cNvSpPr/>
          <p:nvPr/>
        </p:nvSpPr>
        <p:spPr>
          <a:xfrm flipV="1">
            <a:off x="3260628" y="3525488"/>
            <a:ext cx="264658" cy="232615"/>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lnSpc>
                <a:spcPct val="110000"/>
              </a:lnSpc>
            </a:pPr>
            <a:endParaRPr kumimoji="1" lang="ja-JP" altLang="en-US" sz="1108" dirty="0">
              <a:solidFill>
                <a:srgbClr val="FFFFFF"/>
              </a:solidFill>
              <a:latin typeface="メイリオ"/>
              <a:ea typeface="メイリオ"/>
            </a:endParaRPr>
          </a:p>
        </p:txBody>
      </p:sp>
      <p:sp>
        <p:nvSpPr>
          <p:cNvPr id="80" name="正方形/長方形 79">
            <a:extLst>
              <a:ext uri="{FF2B5EF4-FFF2-40B4-BE49-F238E27FC236}">
                <a16:creationId xmlns:a16="http://schemas.microsoft.com/office/drawing/2014/main" id="{E710935F-4D9B-DDE1-4F5B-C38FF4429757}"/>
              </a:ext>
            </a:extLst>
          </p:cNvPr>
          <p:cNvSpPr/>
          <p:nvPr/>
        </p:nvSpPr>
        <p:spPr>
          <a:xfrm>
            <a:off x="2723030" y="3192686"/>
            <a:ext cx="1326481" cy="42579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9692" tIns="66462" rIns="99692" rtlCol="0" anchor="ctr">
            <a:spAutoFit/>
          </a:bodyPr>
          <a:lstStyle/>
          <a:p>
            <a:pPr algn="ctr" defTabSz="257175">
              <a:lnSpc>
                <a:spcPct val="110000"/>
              </a:lnSpc>
            </a:pPr>
            <a:r>
              <a:rPr kumimoji="1" lang="ja-JP" altLang="en-US" sz="923" dirty="0">
                <a:solidFill>
                  <a:srgbClr val="000000"/>
                </a:solidFill>
                <a:latin typeface="メイリオ"/>
                <a:ea typeface="メイリオ"/>
              </a:rPr>
              <a:t>小児慢性特定疾病</a:t>
            </a:r>
            <a:endParaRPr kumimoji="1" lang="en-US" altLang="ja-JP" sz="923" dirty="0">
              <a:solidFill>
                <a:srgbClr val="000000"/>
              </a:solidFill>
              <a:latin typeface="メイリオ"/>
              <a:ea typeface="メイリオ"/>
            </a:endParaRPr>
          </a:p>
          <a:p>
            <a:pPr algn="ctr" defTabSz="257175">
              <a:lnSpc>
                <a:spcPct val="110000"/>
              </a:lnSpc>
            </a:pPr>
            <a:r>
              <a:rPr kumimoji="1" lang="ja-JP" altLang="en-US" sz="923" dirty="0">
                <a:solidFill>
                  <a:srgbClr val="000000"/>
                </a:solidFill>
                <a:latin typeface="メイリオ"/>
                <a:ea typeface="メイリオ"/>
              </a:rPr>
              <a:t>医療費助成申請</a:t>
            </a:r>
            <a:r>
              <a:rPr kumimoji="1" lang="en-US" altLang="ja-JP" sz="923" baseline="30000" dirty="0">
                <a:solidFill>
                  <a:srgbClr val="000000"/>
                </a:solidFill>
                <a:latin typeface="メイリオ"/>
                <a:ea typeface="メイリオ"/>
              </a:rPr>
              <a:t>※2</a:t>
            </a:r>
            <a:endParaRPr kumimoji="1" lang="ja-JP" altLang="en-US" sz="923" baseline="30000" dirty="0">
              <a:solidFill>
                <a:srgbClr val="000000"/>
              </a:solidFill>
              <a:latin typeface="メイリオ"/>
              <a:ea typeface="メイリオ"/>
            </a:endParaRPr>
          </a:p>
        </p:txBody>
      </p:sp>
      <p:sp>
        <p:nvSpPr>
          <p:cNvPr id="82" name="矢印: 左右 81">
            <a:extLst>
              <a:ext uri="{FF2B5EF4-FFF2-40B4-BE49-F238E27FC236}">
                <a16:creationId xmlns:a16="http://schemas.microsoft.com/office/drawing/2014/main" id="{CC1775AF-9B55-C696-A961-061D17D465BC}"/>
              </a:ext>
            </a:extLst>
          </p:cNvPr>
          <p:cNvSpPr/>
          <p:nvPr/>
        </p:nvSpPr>
        <p:spPr>
          <a:xfrm>
            <a:off x="3392955" y="3846638"/>
            <a:ext cx="2990769" cy="232894"/>
          </a:xfrm>
          <a:prstGeom prst="lef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lnSpc>
                <a:spcPct val="110000"/>
              </a:lnSpc>
            </a:pPr>
            <a:endParaRPr kumimoji="1" lang="ja-JP" altLang="en-US" sz="1108" dirty="0">
              <a:solidFill>
                <a:srgbClr val="FFFFFF"/>
              </a:solidFill>
              <a:latin typeface="メイリオ"/>
              <a:ea typeface="メイリオ"/>
            </a:endParaRPr>
          </a:p>
        </p:txBody>
      </p:sp>
      <p:sp>
        <p:nvSpPr>
          <p:cNvPr id="83" name="テキスト ボックス 82">
            <a:extLst>
              <a:ext uri="{FF2B5EF4-FFF2-40B4-BE49-F238E27FC236}">
                <a16:creationId xmlns:a16="http://schemas.microsoft.com/office/drawing/2014/main" id="{2F86F111-569F-59EE-4238-611B2F14B7E0}"/>
              </a:ext>
            </a:extLst>
          </p:cNvPr>
          <p:cNvSpPr txBox="1"/>
          <p:nvPr/>
        </p:nvSpPr>
        <p:spPr>
          <a:xfrm>
            <a:off x="3787401" y="3652924"/>
            <a:ext cx="2135194" cy="262421"/>
          </a:xfrm>
          <a:prstGeom prst="rect">
            <a:avLst/>
          </a:prstGeom>
          <a:noFill/>
        </p:spPr>
        <p:txBody>
          <a:bodyPr wrap="none" lIns="99692" tIns="66462" rIns="99692" rtlCol="0">
            <a:spAutoFit/>
          </a:bodyPr>
          <a:lstStyle/>
          <a:p>
            <a:pPr defTabSz="257175"/>
            <a:r>
              <a:rPr kumimoji="1" lang="ja-JP" altLang="en-US" sz="969" spc="185" dirty="0">
                <a:solidFill>
                  <a:srgbClr val="000000"/>
                </a:solidFill>
                <a:latin typeface="メイリオ"/>
                <a:ea typeface="メイリオ"/>
              </a:rPr>
              <a:t>これまでの医療費助成の範囲</a:t>
            </a:r>
          </a:p>
        </p:txBody>
      </p:sp>
      <p:sp>
        <p:nvSpPr>
          <p:cNvPr id="84" name="テキスト ボックス 83">
            <a:extLst>
              <a:ext uri="{FF2B5EF4-FFF2-40B4-BE49-F238E27FC236}">
                <a16:creationId xmlns:a16="http://schemas.microsoft.com/office/drawing/2014/main" id="{5F58CDBF-EC07-E9A9-AE1D-8F42C137A672}"/>
              </a:ext>
            </a:extLst>
          </p:cNvPr>
          <p:cNvSpPr txBox="1"/>
          <p:nvPr/>
        </p:nvSpPr>
        <p:spPr>
          <a:xfrm>
            <a:off x="406187" y="3198578"/>
            <a:ext cx="963692" cy="398769"/>
          </a:xfrm>
          <a:prstGeom prst="rect">
            <a:avLst/>
          </a:prstGeom>
          <a:solidFill>
            <a:schemeClr val="bg1">
              <a:lumMod val="85000"/>
            </a:schemeClr>
          </a:solidFill>
        </p:spPr>
        <p:txBody>
          <a:bodyPr wrap="none" lIns="99692" tIns="66462" rIns="99692" rtlCol="0" anchor="ctr">
            <a:noAutofit/>
          </a:bodyPr>
          <a:lstStyle/>
          <a:p>
            <a:pPr algn="ctr" defTabSz="257175"/>
            <a:r>
              <a:rPr kumimoji="1" lang="ja-JP" altLang="en-US" sz="1108" spc="185" dirty="0">
                <a:solidFill>
                  <a:srgbClr val="000000"/>
                </a:solidFill>
                <a:latin typeface="メイリオ"/>
                <a:ea typeface="メイリオ"/>
              </a:rPr>
              <a:t>これまで</a:t>
            </a:r>
            <a:endParaRPr kumimoji="1" lang="en-US" altLang="ja-JP" sz="1108" spc="185" dirty="0">
              <a:solidFill>
                <a:srgbClr val="000000"/>
              </a:solidFill>
              <a:latin typeface="メイリオ"/>
              <a:ea typeface="メイリオ"/>
            </a:endParaRPr>
          </a:p>
        </p:txBody>
      </p:sp>
      <p:sp>
        <p:nvSpPr>
          <p:cNvPr id="85" name="テキスト ボックス 84">
            <a:extLst>
              <a:ext uri="{FF2B5EF4-FFF2-40B4-BE49-F238E27FC236}">
                <a16:creationId xmlns:a16="http://schemas.microsoft.com/office/drawing/2014/main" id="{7D3D9CFE-49A9-EF76-0649-3DC7E1C131D2}"/>
              </a:ext>
            </a:extLst>
          </p:cNvPr>
          <p:cNvSpPr txBox="1"/>
          <p:nvPr/>
        </p:nvSpPr>
        <p:spPr>
          <a:xfrm>
            <a:off x="393758" y="4222227"/>
            <a:ext cx="963692" cy="664615"/>
          </a:xfrm>
          <a:prstGeom prst="rect">
            <a:avLst/>
          </a:prstGeom>
          <a:solidFill>
            <a:schemeClr val="accent4"/>
          </a:solidFill>
        </p:spPr>
        <p:txBody>
          <a:bodyPr wrap="none" lIns="99692" tIns="66462" rIns="99692" rtlCol="0" anchor="ctr">
            <a:noAutofit/>
          </a:bodyPr>
          <a:lstStyle/>
          <a:p>
            <a:pPr algn="ctr" defTabSz="257175">
              <a:lnSpc>
                <a:spcPct val="150000"/>
              </a:lnSpc>
            </a:pPr>
            <a:r>
              <a:rPr kumimoji="1" lang="en-US" altLang="ja-JP" sz="969" b="1" spc="46" dirty="0">
                <a:solidFill>
                  <a:srgbClr val="000000"/>
                </a:solidFill>
                <a:latin typeface="メイリオ"/>
                <a:ea typeface="メイリオ"/>
              </a:rPr>
              <a:t>2023</a:t>
            </a:r>
            <a:r>
              <a:rPr kumimoji="1" lang="ja-JP" altLang="en-US" sz="969" b="1" spc="46" dirty="0">
                <a:solidFill>
                  <a:srgbClr val="000000"/>
                </a:solidFill>
                <a:latin typeface="メイリオ"/>
                <a:ea typeface="メイリオ"/>
              </a:rPr>
              <a:t>年</a:t>
            </a:r>
            <a:endParaRPr kumimoji="1" lang="en-US" altLang="ja-JP" sz="969" b="1" spc="46" dirty="0">
              <a:solidFill>
                <a:srgbClr val="000000"/>
              </a:solidFill>
              <a:latin typeface="メイリオ"/>
              <a:ea typeface="メイリオ"/>
            </a:endParaRPr>
          </a:p>
          <a:p>
            <a:pPr algn="ctr" defTabSz="257175">
              <a:lnSpc>
                <a:spcPct val="150000"/>
              </a:lnSpc>
            </a:pPr>
            <a:r>
              <a:rPr kumimoji="1" lang="en-US" altLang="ja-JP" sz="969" b="1" spc="46" dirty="0">
                <a:solidFill>
                  <a:srgbClr val="000000"/>
                </a:solidFill>
                <a:latin typeface="メイリオ"/>
                <a:ea typeface="メイリオ"/>
              </a:rPr>
              <a:t>10</a:t>
            </a:r>
            <a:r>
              <a:rPr kumimoji="1" lang="ja-JP" altLang="en-US" sz="969" b="1" spc="46" dirty="0">
                <a:solidFill>
                  <a:srgbClr val="000000"/>
                </a:solidFill>
                <a:latin typeface="メイリオ"/>
                <a:ea typeface="メイリオ"/>
              </a:rPr>
              <a:t>月</a:t>
            </a:r>
            <a:r>
              <a:rPr kumimoji="1" lang="en-US" altLang="ja-JP" sz="969" b="1" spc="46" dirty="0">
                <a:solidFill>
                  <a:srgbClr val="000000"/>
                </a:solidFill>
                <a:latin typeface="メイリオ"/>
                <a:ea typeface="メイリオ"/>
              </a:rPr>
              <a:t>1</a:t>
            </a:r>
            <a:r>
              <a:rPr kumimoji="1" lang="ja-JP" altLang="en-US" sz="969" b="1" spc="46" dirty="0">
                <a:solidFill>
                  <a:srgbClr val="000000"/>
                </a:solidFill>
                <a:latin typeface="メイリオ"/>
                <a:ea typeface="メイリオ"/>
              </a:rPr>
              <a:t>日以降</a:t>
            </a:r>
          </a:p>
        </p:txBody>
      </p:sp>
      <p:cxnSp>
        <p:nvCxnSpPr>
          <p:cNvPr id="87" name="直線コネクタ 86">
            <a:extLst>
              <a:ext uri="{FF2B5EF4-FFF2-40B4-BE49-F238E27FC236}">
                <a16:creationId xmlns:a16="http://schemas.microsoft.com/office/drawing/2014/main" id="{6157165A-EF45-865D-37C4-945EF72FFD8C}"/>
              </a:ext>
            </a:extLst>
          </p:cNvPr>
          <p:cNvCxnSpPr>
            <a:cxnSpLocks/>
          </p:cNvCxnSpPr>
          <p:nvPr/>
        </p:nvCxnSpPr>
        <p:spPr>
          <a:xfrm>
            <a:off x="1920290" y="4143075"/>
            <a:ext cx="0" cy="731077"/>
          </a:xfrm>
          <a:prstGeom prst="line">
            <a:avLst/>
          </a:prstGeom>
          <a:ln w="19050" cap="flat" cmpd="sng" algn="ctr">
            <a:solidFill>
              <a:schemeClr val="tx1"/>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6" name="正方形/長方形 85">
            <a:extLst>
              <a:ext uri="{FF2B5EF4-FFF2-40B4-BE49-F238E27FC236}">
                <a16:creationId xmlns:a16="http://schemas.microsoft.com/office/drawing/2014/main" id="{20B0E514-C031-CAB4-4202-FB6E49189D1C}"/>
              </a:ext>
            </a:extLst>
          </p:cNvPr>
          <p:cNvSpPr/>
          <p:nvPr/>
        </p:nvSpPr>
        <p:spPr>
          <a:xfrm>
            <a:off x="1448336" y="4677617"/>
            <a:ext cx="920464" cy="4257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9692" tIns="66462" rIns="99692" rtlCol="0" anchor="ctr">
            <a:spAutoFit/>
          </a:bodyPr>
          <a:lstStyle/>
          <a:p>
            <a:pPr algn="ctr" defTabSz="257175">
              <a:lnSpc>
                <a:spcPct val="110000"/>
              </a:lnSpc>
            </a:pPr>
            <a:r>
              <a:rPr kumimoji="1" lang="ja-JP" altLang="en-US" sz="923" b="1" dirty="0">
                <a:solidFill>
                  <a:srgbClr val="FFFFFF"/>
                </a:solidFill>
                <a:latin typeface="メイリオ"/>
                <a:ea typeface="メイリオ"/>
              </a:rPr>
              <a:t>小慢指定医</a:t>
            </a:r>
            <a:endParaRPr kumimoji="1" lang="en-US" altLang="ja-JP" sz="923" b="1" dirty="0">
              <a:solidFill>
                <a:srgbClr val="FFFFFF"/>
              </a:solidFill>
              <a:latin typeface="メイリオ"/>
              <a:ea typeface="メイリオ"/>
            </a:endParaRPr>
          </a:p>
          <a:p>
            <a:pPr algn="ctr" defTabSz="257175">
              <a:lnSpc>
                <a:spcPct val="110000"/>
              </a:lnSpc>
            </a:pPr>
            <a:r>
              <a:rPr kumimoji="1" lang="ja-JP" altLang="en-US" sz="923" b="1" dirty="0">
                <a:solidFill>
                  <a:srgbClr val="FFFFFF"/>
                </a:solidFill>
                <a:latin typeface="メイリオ"/>
                <a:ea typeface="メイリオ"/>
              </a:rPr>
              <a:t>による診断</a:t>
            </a:r>
            <a:r>
              <a:rPr kumimoji="1" lang="en-US" altLang="ja-JP" sz="923" b="1" baseline="30000" dirty="0">
                <a:solidFill>
                  <a:srgbClr val="FFFFFF"/>
                </a:solidFill>
                <a:latin typeface="メイリオ"/>
                <a:ea typeface="メイリオ"/>
              </a:rPr>
              <a:t>※1</a:t>
            </a:r>
            <a:endParaRPr kumimoji="1" lang="ja-JP" altLang="en-US" sz="923" b="1" baseline="30000" dirty="0">
              <a:solidFill>
                <a:srgbClr val="FFFFFF"/>
              </a:solidFill>
              <a:latin typeface="メイリオ"/>
              <a:ea typeface="メイリオ"/>
            </a:endParaRPr>
          </a:p>
        </p:txBody>
      </p:sp>
      <p:sp>
        <p:nvSpPr>
          <p:cNvPr id="88" name="二等辺三角形 87">
            <a:extLst>
              <a:ext uri="{FF2B5EF4-FFF2-40B4-BE49-F238E27FC236}">
                <a16:creationId xmlns:a16="http://schemas.microsoft.com/office/drawing/2014/main" id="{7FB82390-387B-258C-F48E-8A555B69A33A}"/>
              </a:ext>
            </a:extLst>
          </p:cNvPr>
          <p:cNvSpPr/>
          <p:nvPr/>
        </p:nvSpPr>
        <p:spPr>
          <a:xfrm>
            <a:off x="1785030" y="4494961"/>
            <a:ext cx="264658" cy="23261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lnSpc>
                <a:spcPct val="110000"/>
              </a:lnSpc>
            </a:pPr>
            <a:endParaRPr kumimoji="1" lang="ja-JP" altLang="en-US" sz="1108" dirty="0">
              <a:solidFill>
                <a:srgbClr val="FFFFFF"/>
              </a:solidFill>
              <a:latin typeface="メイリオ"/>
              <a:ea typeface="メイリオ"/>
            </a:endParaRPr>
          </a:p>
        </p:txBody>
      </p:sp>
      <p:sp>
        <p:nvSpPr>
          <p:cNvPr id="89" name="矢印: 左右 88">
            <a:extLst>
              <a:ext uri="{FF2B5EF4-FFF2-40B4-BE49-F238E27FC236}">
                <a16:creationId xmlns:a16="http://schemas.microsoft.com/office/drawing/2014/main" id="{5E78633E-3D69-E815-5AC1-95F4A3E97717}"/>
              </a:ext>
            </a:extLst>
          </p:cNvPr>
          <p:cNvSpPr/>
          <p:nvPr/>
        </p:nvSpPr>
        <p:spPr>
          <a:xfrm>
            <a:off x="1943913" y="4231609"/>
            <a:ext cx="4452923" cy="232894"/>
          </a:xfrm>
          <a:prstGeom prst="lef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lnSpc>
                <a:spcPct val="110000"/>
              </a:lnSpc>
            </a:pPr>
            <a:endParaRPr kumimoji="1" lang="ja-JP" altLang="en-US" sz="1108" dirty="0">
              <a:solidFill>
                <a:srgbClr val="FFFFFF"/>
              </a:solidFill>
              <a:latin typeface="メイリオ"/>
              <a:ea typeface="メイリオ"/>
            </a:endParaRPr>
          </a:p>
        </p:txBody>
      </p:sp>
      <p:sp>
        <p:nvSpPr>
          <p:cNvPr id="90" name="テキスト ボックス 89">
            <a:extLst>
              <a:ext uri="{FF2B5EF4-FFF2-40B4-BE49-F238E27FC236}">
                <a16:creationId xmlns:a16="http://schemas.microsoft.com/office/drawing/2014/main" id="{DBB280F7-3676-5F5D-7A2F-9C3FD9D8E404}"/>
              </a:ext>
            </a:extLst>
          </p:cNvPr>
          <p:cNvSpPr txBox="1"/>
          <p:nvPr/>
        </p:nvSpPr>
        <p:spPr>
          <a:xfrm>
            <a:off x="3418602" y="4405345"/>
            <a:ext cx="1448660" cy="283773"/>
          </a:xfrm>
          <a:prstGeom prst="rect">
            <a:avLst/>
          </a:prstGeom>
          <a:noFill/>
        </p:spPr>
        <p:txBody>
          <a:bodyPr wrap="none" lIns="99692" tIns="66462" rIns="99692" rtlCol="0">
            <a:spAutoFit/>
          </a:bodyPr>
          <a:lstStyle/>
          <a:p>
            <a:pPr defTabSz="257175"/>
            <a:r>
              <a:rPr kumimoji="1" lang="ja-JP" altLang="en-US" sz="1108" b="1" spc="277" dirty="0">
                <a:solidFill>
                  <a:srgbClr val="DB4D6D"/>
                </a:solidFill>
                <a:latin typeface="メイリオ"/>
                <a:ea typeface="メイリオ"/>
              </a:rPr>
              <a:t>助成対象の拡大</a:t>
            </a:r>
          </a:p>
        </p:txBody>
      </p:sp>
      <p:sp>
        <p:nvSpPr>
          <p:cNvPr id="96" name="正方形/長方形 95">
            <a:extLst>
              <a:ext uri="{FF2B5EF4-FFF2-40B4-BE49-F238E27FC236}">
                <a16:creationId xmlns:a16="http://schemas.microsoft.com/office/drawing/2014/main" id="{95C6720C-179A-BD1F-F841-C1CC43184A29}"/>
              </a:ext>
            </a:extLst>
          </p:cNvPr>
          <p:cNvSpPr/>
          <p:nvPr/>
        </p:nvSpPr>
        <p:spPr>
          <a:xfrm>
            <a:off x="337710" y="7565534"/>
            <a:ext cx="4021890" cy="582060"/>
          </a:xfrm>
          <a:prstGeom prst="rect">
            <a:avLst/>
          </a:prstGeom>
        </p:spPr>
        <p:txBody>
          <a:bodyPr wrap="square" lIns="99692" tIns="66462" rIns="99692">
            <a:spAutoFit/>
          </a:bodyPr>
          <a:lstStyle/>
          <a:p>
            <a:pPr defTabSz="438267">
              <a:lnSpc>
                <a:spcPct val="110000"/>
              </a:lnSpc>
              <a:defRPr/>
            </a:pPr>
            <a:r>
              <a:rPr kumimoji="1" lang="ja-JP" altLang="en-US" sz="923" dirty="0">
                <a:solidFill>
                  <a:srgbClr val="000000"/>
                </a:solidFill>
                <a:latin typeface="メイリオ" panose="020B0604030504040204" pitchFamily="50" charset="-128"/>
                <a:ea typeface="メイリオ" panose="020B0604030504040204" pitchFamily="50" charset="-128"/>
              </a:rPr>
              <a:t>都道府県・指定都市・中核市・児童相談所設置市（特別区含む）ごとの</a:t>
            </a:r>
            <a:endParaRPr kumimoji="1" lang="en-US" altLang="ja-JP" sz="923" dirty="0">
              <a:solidFill>
                <a:srgbClr val="000000"/>
              </a:solidFill>
              <a:latin typeface="メイリオ" panose="020B0604030504040204" pitchFamily="50" charset="-128"/>
              <a:ea typeface="メイリオ" panose="020B0604030504040204" pitchFamily="50" charset="-128"/>
            </a:endParaRPr>
          </a:p>
          <a:p>
            <a:pPr defTabSz="438267">
              <a:lnSpc>
                <a:spcPct val="110000"/>
              </a:lnSpc>
              <a:defRPr/>
            </a:pPr>
            <a:r>
              <a:rPr kumimoji="1" lang="ja-JP" altLang="en-US" sz="923" dirty="0">
                <a:solidFill>
                  <a:srgbClr val="000000"/>
                </a:solidFill>
                <a:latin typeface="メイリオ" panose="020B0604030504040204" pitchFamily="50" charset="-128"/>
                <a:ea typeface="メイリオ" panose="020B0604030504040204" pitchFamily="50" charset="-128"/>
              </a:rPr>
              <a:t>相談窓口や小慢指定医・小慢指定医療機関、小児慢性特定疾病の概要や</a:t>
            </a:r>
            <a:endParaRPr kumimoji="1" lang="en-US" altLang="ja-JP" sz="923" dirty="0">
              <a:solidFill>
                <a:srgbClr val="000000"/>
              </a:solidFill>
              <a:latin typeface="メイリオ" panose="020B0604030504040204" pitchFamily="50" charset="-128"/>
              <a:ea typeface="メイリオ" panose="020B0604030504040204" pitchFamily="50" charset="-128"/>
            </a:endParaRPr>
          </a:p>
          <a:p>
            <a:pPr defTabSz="438267">
              <a:lnSpc>
                <a:spcPct val="110000"/>
              </a:lnSpc>
              <a:defRPr/>
            </a:pPr>
            <a:r>
              <a:rPr kumimoji="1" lang="ja-JP" altLang="en-US" sz="923" dirty="0">
                <a:solidFill>
                  <a:srgbClr val="000000"/>
                </a:solidFill>
                <a:latin typeface="メイリオ" panose="020B0604030504040204" pitchFamily="50" charset="-128"/>
                <a:ea typeface="メイリオ" panose="020B0604030504040204" pitchFamily="50" charset="-128"/>
              </a:rPr>
              <a:t>診断の手引き、疾病の状態の程度などが掲載されています。</a:t>
            </a:r>
            <a:endParaRPr kumimoji="1" lang="en-US" altLang="ja-JP" sz="923" dirty="0">
              <a:solidFill>
                <a:srgbClr val="000000"/>
              </a:solidFill>
              <a:latin typeface="メイリオ" panose="020B0604030504040204" pitchFamily="50" charset="-128"/>
              <a:ea typeface="メイリオ" panose="020B0604030504040204" pitchFamily="50" charset="-128"/>
            </a:endParaRPr>
          </a:p>
        </p:txBody>
      </p:sp>
      <p:sp>
        <p:nvSpPr>
          <p:cNvPr id="97" name="正方形/長方形 96">
            <a:extLst>
              <a:ext uri="{FF2B5EF4-FFF2-40B4-BE49-F238E27FC236}">
                <a16:creationId xmlns:a16="http://schemas.microsoft.com/office/drawing/2014/main" id="{6C97BDFA-746B-4ADE-0A06-849B35BA1266}"/>
              </a:ext>
            </a:extLst>
          </p:cNvPr>
          <p:cNvSpPr/>
          <p:nvPr/>
        </p:nvSpPr>
        <p:spPr>
          <a:xfrm>
            <a:off x="438231" y="8172188"/>
            <a:ext cx="5981538" cy="456961"/>
          </a:xfrm>
          <a:prstGeom prst="rect">
            <a:avLst/>
          </a:prstGeom>
          <a:solidFill>
            <a:schemeClr val="accent2"/>
          </a:solidFill>
        </p:spPr>
        <p:txBody>
          <a:bodyPr wrap="square" lIns="99692" tIns="66462" rIns="99692">
            <a:spAutoFit/>
          </a:bodyPr>
          <a:lstStyle/>
          <a:p>
            <a:pPr algn="ctr" defTabSz="438267">
              <a:lnSpc>
                <a:spcPct val="110000"/>
              </a:lnSpc>
              <a:defRPr/>
            </a:pPr>
            <a:r>
              <a:rPr kumimoji="1" lang="ja-JP" altLang="en-US" sz="1015" spc="277" dirty="0">
                <a:solidFill>
                  <a:srgbClr val="FFFFFF"/>
                </a:solidFill>
                <a:latin typeface="メイリオ" panose="020B0604030504040204" pitchFamily="50" charset="-128"/>
                <a:ea typeface="メイリオ" panose="020B0604030504040204" pitchFamily="50" charset="-128"/>
              </a:rPr>
              <a:t>医療費助成の申請方法について、詳しくはお住まいの都道府県・指定都市・</a:t>
            </a:r>
            <a:endParaRPr kumimoji="1" lang="en-US" altLang="ja-JP" sz="1015" spc="277" dirty="0">
              <a:solidFill>
                <a:srgbClr val="FFFFFF"/>
              </a:solidFill>
              <a:latin typeface="メイリオ" panose="020B0604030504040204" pitchFamily="50" charset="-128"/>
              <a:ea typeface="メイリオ" panose="020B0604030504040204" pitchFamily="50" charset="-128"/>
            </a:endParaRPr>
          </a:p>
          <a:p>
            <a:pPr algn="ctr" defTabSz="438267">
              <a:lnSpc>
                <a:spcPct val="110000"/>
              </a:lnSpc>
              <a:defRPr/>
            </a:pPr>
            <a:r>
              <a:rPr kumimoji="1" lang="ja-JP" altLang="en-US" sz="1015" spc="277" dirty="0">
                <a:solidFill>
                  <a:srgbClr val="FFFFFF"/>
                </a:solidFill>
                <a:latin typeface="メイリオ" panose="020B0604030504040204" pitchFamily="50" charset="-128"/>
                <a:ea typeface="メイリオ" panose="020B0604030504040204" pitchFamily="50" charset="-128"/>
              </a:rPr>
              <a:t>中核市及び児童相談所設置市（特別区含む）の窓口にお問い合わせください</a:t>
            </a:r>
            <a:endParaRPr kumimoji="1" lang="en-US" altLang="ja-JP" sz="923" spc="277" dirty="0">
              <a:solidFill>
                <a:srgbClr val="FFFFFF"/>
              </a:solidFill>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9CD78183-3350-D03A-DA54-EBA7B7CCA585}"/>
              </a:ext>
            </a:extLst>
          </p:cNvPr>
          <p:cNvSpPr txBox="1"/>
          <p:nvPr/>
        </p:nvSpPr>
        <p:spPr>
          <a:xfrm>
            <a:off x="395502" y="3597347"/>
            <a:ext cx="1092281" cy="454268"/>
          </a:xfrm>
          <a:prstGeom prst="rect">
            <a:avLst/>
          </a:prstGeom>
          <a:noFill/>
        </p:spPr>
        <p:txBody>
          <a:bodyPr wrap="none" lIns="99692" tIns="66462" rIns="99692" rtlCol="0">
            <a:spAutoFit/>
          </a:bodyPr>
          <a:lstStyle/>
          <a:p>
            <a:pPr defTabSz="257175"/>
            <a:r>
              <a:rPr kumimoji="1" lang="ja-JP" altLang="en-US" sz="1108" b="1" spc="277" dirty="0">
                <a:solidFill>
                  <a:srgbClr val="FFFFFF">
                    <a:lumMod val="50000"/>
                  </a:srgbClr>
                </a:solidFill>
                <a:latin typeface="メイリオ"/>
                <a:ea typeface="メイリオ"/>
              </a:rPr>
              <a:t>申請日から</a:t>
            </a:r>
            <a:endParaRPr kumimoji="1" lang="en-US" altLang="ja-JP" sz="1108" b="1" spc="277" dirty="0">
              <a:solidFill>
                <a:srgbClr val="FFFFFF">
                  <a:lumMod val="50000"/>
                </a:srgbClr>
              </a:solidFill>
              <a:latin typeface="メイリオ"/>
              <a:ea typeface="メイリオ"/>
            </a:endParaRPr>
          </a:p>
          <a:p>
            <a:pPr defTabSz="257175"/>
            <a:r>
              <a:rPr kumimoji="1" lang="ja-JP" altLang="en-US" sz="1108" b="1" spc="277" dirty="0">
                <a:solidFill>
                  <a:srgbClr val="FFFFFF">
                    <a:lumMod val="50000"/>
                  </a:srgbClr>
                </a:solidFill>
                <a:latin typeface="メイリオ"/>
                <a:ea typeface="メイリオ"/>
              </a:rPr>
              <a:t>助成開始</a:t>
            </a:r>
          </a:p>
        </p:txBody>
      </p:sp>
      <p:sp>
        <p:nvSpPr>
          <p:cNvPr id="9" name="テキスト ボックス 8">
            <a:extLst>
              <a:ext uri="{FF2B5EF4-FFF2-40B4-BE49-F238E27FC236}">
                <a16:creationId xmlns:a16="http://schemas.microsoft.com/office/drawing/2014/main" id="{31946ADF-DDCD-8C86-6464-9EE4D029C28E}"/>
              </a:ext>
            </a:extLst>
          </p:cNvPr>
          <p:cNvSpPr txBox="1"/>
          <p:nvPr/>
        </p:nvSpPr>
        <p:spPr>
          <a:xfrm>
            <a:off x="389438" y="4906737"/>
            <a:ext cx="1092281" cy="454268"/>
          </a:xfrm>
          <a:prstGeom prst="rect">
            <a:avLst/>
          </a:prstGeom>
          <a:noFill/>
        </p:spPr>
        <p:txBody>
          <a:bodyPr wrap="none" lIns="99692" tIns="66462" rIns="99692" rtlCol="0">
            <a:spAutoFit/>
          </a:bodyPr>
          <a:lstStyle/>
          <a:p>
            <a:pPr defTabSz="257175"/>
            <a:r>
              <a:rPr kumimoji="1" lang="ja-JP" altLang="en-US" sz="1108" b="1" spc="277" dirty="0">
                <a:solidFill>
                  <a:srgbClr val="DB4D6D"/>
                </a:solidFill>
                <a:latin typeface="メイリオ"/>
                <a:ea typeface="メイリオ"/>
              </a:rPr>
              <a:t>診断日から</a:t>
            </a:r>
            <a:endParaRPr kumimoji="1" lang="en-US" altLang="ja-JP" sz="1108" b="1" spc="277" dirty="0">
              <a:solidFill>
                <a:srgbClr val="DB4D6D"/>
              </a:solidFill>
              <a:latin typeface="メイリオ"/>
              <a:ea typeface="メイリオ"/>
            </a:endParaRPr>
          </a:p>
          <a:p>
            <a:pPr defTabSz="257175"/>
            <a:r>
              <a:rPr kumimoji="1" lang="ja-JP" altLang="en-US" sz="1108" b="1" spc="277" dirty="0">
                <a:solidFill>
                  <a:srgbClr val="DB4D6D"/>
                </a:solidFill>
                <a:latin typeface="メイリオ"/>
                <a:ea typeface="メイリオ"/>
              </a:rPr>
              <a:t>助成開始</a:t>
            </a:r>
          </a:p>
        </p:txBody>
      </p:sp>
      <p:sp>
        <p:nvSpPr>
          <p:cNvPr id="2" name="正方形/長方形 1">
            <a:extLst>
              <a:ext uri="{FF2B5EF4-FFF2-40B4-BE49-F238E27FC236}">
                <a16:creationId xmlns:a16="http://schemas.microsoft.com/office/drawing/2014/main" id="{8C57BBDC-704C-C855-1F50-377E4EB20800}"/>
              </a:ext>
            </a:extLst>
          </p:cNvPr>
          <p:cNvSpPr/>
          <p:nvPr/>
        </p:nvSpPr>
        <p:spPr>
          <a:xfrm>
            <a:off x="252114" y="7219289"/>
            <a:ext cx="6353772" cy="451832"/>
          </a:xfrm>
          <a:prstGeom prst="rect">
            <a:avLst/>
          </a:prstGeom>
        </p:spPr>
        <p:txBody>
          <a:bodyPr wrap="square" lIns="99692" tIns="66462" rIns="99692">
            <a:spAutoFit/>
          </a:bodyPr>
          <a:lstStyle/>
          <a:p>
            <a:pPr algn="r" defTabSz="438267">
              <a:lnSpc>
                <a:spcPct val="110000"/>
              </a:lnSpc>
              <a:defRPr/>
            </a:pPr>
            <a:r>
              <a:rPr kumimoji="1" lang="ja-JP" altLang="en-US" sz="1100" b="1" dirty="0">
                <a:solidFill>
                  <a:srgbClr val="000000"/>
                </a:solidFill>
                <a:latin typeface="メイリオ" panose="020B0604030504040204" pitchFamily="50" charset="-128"/>
                <a:ea typeface="メイリオ" panose="020B0604030504040204" pitchFamily="50" charset="-128"/>
              </a:rPr>
              <a:t>小児慢性特定疾病に関する情報は「小児慢性特定疾病情報センター」ウェブサイトをご覧ください。</a:t>
            </a:r>
          </a:p>
          <a:p>
            <a:pPr algn="r" defTabSz="438267">
              <a:lnSpc>
                <a:spcPct val="110000"/>
              </a:lnSpc>
              <a:defRPr/>
            </a:pPr>
            <a:endParaRPr kumimoji="1" lang="en-US" altLang="ja-JP" sz="900" dirty="0">
              <a:solidFill>
                <a:srgbClr val="000000"/>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B83FD9CB-1E96-4C87-812D-32B108B91011}"/>
              </a:ext>
            </a:extLst>
          </p:cNvPr>
          <p:cNvSpPr/>
          <p:nvPr/>
        </p:nvSpPr>
        <p:spPr>
          <a:xfrm>
            <a:off x="302899" y="5578040"/>
            <a:ext cx="6111249" cy="50593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0750" tIns="40500" rIns="60750" rtlCol="0" anchor="ctr"/>
          <a:lstStyle/>
          <a:p>
            <a:pPr algn="ctr" defTabSz="257175">
              <a:lnSpc>
                <a:spcPct val="110000"/>
              </a:lnSpc>
            </a:pPr>
            <a:endParaRPr kumimoji="1" lang="ja-JP" altLang="en-US" sz="1000" dirty="0">
              <a:solidFill>
                <a:srgbClr val="FFFFFF"/>
              </a:solidFill>
              <a:latin typeface="メイリオ"/>
              <a:ea typeface="メイリオ"/>
            </a:endParaRPr>
          </a:p>
        </p:txBody>
      </p:sp>
      <p:sp>
        <p:nvSpPr>
          <p:cNvPr id="3" name="正方形/長方形 2">
            <a:extLst>
              <a:ext uri="{FF2B5EF4-FFF2-40B4-BE49-F238E27FC236}">
                <a16:creationId xmlns:a16="http://schemas.microsoft.com/office/drawing/2014/main" id="{6FEE1D44-1F30-D08C-25FF-61A27E47843B}"/>
              </a:ext>
            </a:extLst>
          </p:cNvPr>
          <p:cNvSpPr/>
          <p:nvPr/>
        </p:nvSpPr>
        <p:spPr>
          <a:xfrm>
            <a:off x="5655711" y="204439"/>
            <a:ext cx="947050" cy="4286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57175"/>
            <a:r>
              <a:rPr kumimoji="1" lang="ja-JP" altLang="en-US" sz="1013" dirty="0">
                <a:solidFill>
                  <a:srgbClr val="000000"/>
                </a:solidFill>
                <a:latin typeface="メイリオ"/>
                <a:ea typeface="メイリオ"/>
              </a:rPr>
              <a:t>（別添）</a:t>
            </a:r>
          </a:p>
        </p:txBody>
      </p:sp>
      <p:sp>
        <p:nvSpPr>
          <p:cNvPr id="4" name="正方形/長方形 3">
            <a:extLst>
              <a:ext uri="{FF2B5EF4-FFF2-40B4-BE49-F238E27FC236}">
                <a16:creationId xmlns:a16="http://schemas.microsoft.com/office/drawing/2014/main" id="{84A80DA3-9A78-0CCC-E087-CC8C8856A4F0}"/>
              </a:ext>
            </a:extLst>
          </p:cNvPr>
          <p:cNvSpPr/>
          <p:nvPr/>
        </p:nvSpPr>
        <p:spPr>
          <a:xfrm>
            <a:off x="150351" y="739385"/>
            <a:ext cx="6557298" cy="19921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9692" tIns="132923" rIns="99692" bIns="132923" rtlCol="0" anchor="t">
            <a:spAutoFit/>
          </a:bodyPr>
          <a:lstStyle/>
          <a:p>
            <a:pPr algn="ctr" defTabSz="257175">
              <a:lnSpc>
                <a:spcPct val="130000"/>
              </a:lnSpc>
            </a:pPr>
            <a:r>
              <a:rPr kumimoji="1" lang="en-US" altLang="ja-JP" sz="1292" b="1" spc="46" dirty="0">
                <a:solidFill>
                  <a:srgbClr val="FFFFFF"/>
                </a:solidFill>
                <a:latin typeface="メイリオ"/>
                <a:ea typeface="メイリオ"/>
              </a:rPr>
              <a:t>2023</a:t>
            </a:r>
            <a:r>
              <a:rPr kumimoji="1" lang="ja-JP" altLang="en-US" sz="1292" b="1" spc="46" dirty="0">
                <a:solidFill>
                  <a:srgbClr val="FFFFFF"/>
                </a:solidFill>
                <a:latin typeface="メイリオ"/>
                <a:ea typeface="メイリオ"/>
              </a:rPr>
              <a:t>（令和</a:t>
            </a:r>
            <a:r>
              <a:rPr kumimoji="1" lang="en-US" altLang="ja-JP" sz="1292" b="1" spc="46" dirty="0">
                <a:solidFill>
                  <a:srgbClr val="FFFFFF"/>
                </a:solidFill>
                <a:latin typeface="メイリオ"/>
                <a:ea typeface="メイリオ"/>
              </a:rPr>
              <a:t>5</a:t>
            </a:r>
            <a:r>
              <a:rPr kumimoji="1" lang="ja-JP" altLang="en-US" sz="1292" b="1" spc="46" dirty="0">
                <a:solidFill>
                  <a:srgbClr val="FFFFFF"/>
                </a:solidFill>
                <a:latin typeface="メイリオ"/>
                <a:ea typeface="メイリオ"/>
              </a:rPr>
              <a:t>）年</a:t>
            </a:r>
            <a:r>
              <a:rPr kumimoji="1" lang="en-US" altLang="ja-JP" sz="1292" b="1" spc="46" dirty="0">
                <a:solidFill>
                  <a:srgbClr val="FFFFFF"/>
                </a:solidFill>
                <a:latin typeface="メイリオ"/>
                <a:ea typeface="メイリオ"/>
              </a:rPr>
              <a:t>10</a:t>
            </a:r>
            <a:r>
              <a:rPr kumimoji="1" lang="ja-JP" altLang="en-US" sz="1292" b="1" spc="46" dirty="0">
                <a:solidFill>
                  <a:srgbClr val="FFFFFF"/>
                </a:solidFill>
                <a:latin typeface="メイリオ"/>
                <a:ea typeface="メイリオ"/>
              </a:rPr>
              <a:t>月</a:t>
            </a:r>
            <a:r>
              <a:rPr kumimoji="1" lang="en-US" altLang="ja-JP" sz="1292" b="1" spc="46" dirty="0">
                <a:solidFill>
                  <a:srgbClr val="FFFFFF"/>
                </a:solidFill>
                <a:latin typeface="メイリオ"/>
                <a:ea typeface="メイリオ"/>
              </a:rPr>
              <a:t>1</a:t>
            </a:r>
            <a:r>
              <a:rPr kumimoji="1" lang="ja-JP" altLang="en-US" sz="1292" b="1" spc="46" dirty="0">
                <a:solidFill>
                  <a:srgbClr val="FFFFFF"/>
                </a:solidFill>
                <a:latin typeface="メイリオ"/>
                <a:ea typeface="メイリオ"/>
              </a:rPr>
              <a:t>日から小児慢性特定疾病医療費助成制度が変わり、</a:t>
            </a:r>
            <a:endParaRPr kumimoji="1" lang="en-US" altLang="ja-JP" sz="1292" b="1" spc="46" dirty="0">
              <a:solidFill>
                <a:srgbClr val="FFFFFF"/>
              </a:solidFill>
              <a:latin typeface="メイリオ"/>
              <a:ea typeface="メイリオ"/>
            </a:endParaRPr>
          </a:p>
          <a:p>
            <a:pPr algn="ctr" defTabSz="257175">
              <a:lnSpc>
                <a:spcPct val="130000"/>
              </a:lnSpc>
              <a:spcAft>
                <a:spcPts val="554"/>
              </a:spcAft>
            </a:pPr>
            <a:r>
              <a:rPr kumimoji="1" lang="ja-JP" altLang="en-US" sz="2215" b="1" spc="554" dirty="0">
                <a:solidFill>
                  <a:srgbClr val="FFFFFF"/>
                </a:solidFill>
                <a:latin typeface="メイリオ"/>
                <a:ea typeface="メイリオ"/>
              </a:rPr>
              <a:t>小児慢性特定疾病医療費の支給認定の開始日を遡ることができます</a:t>
            </a:r>
            <a:endParaRPr kumimoji="1" lang="en-US" altLang="ja-JP" sz="2215" b="1" spc="554" dirty="0">
              <a:solidFill>
                <a:srgbClr val="FFFFFF"/>
              </a:solidFill>
              <a:latin typeface="メイリオ"/>
              <a:ea typeface="メイリオ"/>
            </a:endParaRPr>
          </a:p>
          <a:p>
            <a:pPr algn="ctr" defTabSz="257175">
              <a:lnSpc>
                <a:spcPct val="130000"/>
              </a:lnSpc>
            </a:pPr>
            <a:r>
              <a:rPr kumimoji="1" lang="ja-JP" altLang="en-US" sz="1292" dirty="0">
                <a:solidFill>
                  <a:srgbClr val="FFFFFF"/>
                </a:solidFill>
                <a:latin typeface="メイリオ"/>
                <a:ea typeface="メイリオ"/>
              </a:rPr>
              <a:t>小児慢性特定疾病医療費の支給開始日が、これまでの「申請日」から、</a:t>
            </a:r>
            <a:endParaRPr kumimoji="1" lang="en-US" altLang="ja-JP" sz="1292" dirty="0">
              <a:solidFill>
                <a:srgbClr val="FFFFFF"/>
              </a:solidFill>
              <a:latin typeface="メイリオ"/>
              <a:ea typeface="メイリオ"/>
            </a:endParaRPr>
          </a:p>
          <a:p>
            <a:pPr algn="ctr" defTabSz="257175">
              <a:lnSpc>
                <a:spcPct val="130000"/>
              </a:lnSpc>
            </a:pPr>
            <a:r>
              <a:rPr kumimoji="1" lang="ja-JP" altLang="en-US" sz="1292" dirty="0">
                <a:solidFill>
                  <a:srgbClr val="FFFFFF"/>
                </a:solidFill>
                <a:latin typeface="メイリオ"/>
                <a:ea typeface="メイリオ"/>
              </a:rPr>
              <a:t>「疾病の状態の程度を満たしていることを診断した日</a:t>
            </a:r>
            <a:r>
              <a:rPr kumimoji="1" lang="en-US" altLang="ja-JP" sz="1292" baseline="30000" dirty="0">
                <a:solidFill>
                  <a:srgbClr val="FFFFFF"/>
                </a:solidFill>
                <a:latin typeface="メイリオ"/>
                <a:ea typeface="メイリオ"/>
              </a:rPr>
              <a:t>※</a:t>
            </a:r>
            <a:r>
              <a:rPr kumimoji="1" lang="ja-JP" altLang="en-US" sz="1292" baseline="30000" dirty="0">
                <a:solidFill>
                  <a:srgbClr val="FFFFFF"/>
                </a:solidFill>
                <a:latin typeface="メイリオ"/>
                <a:ea typeface="メイリオ"/>
              </a:rPr>
              <a:t>１</a:t>
            </a:r>
            <a:r>
              <a:rPr kumimoji="1" lang="ja-JP" altLang="en-US" sz="1292" dirty="0">
                <a:solidFill>
                  <a:srgbClr val="FFFFFF"/>
                </a:solidFill>
                <a:latin typeface="メイリオ"/>
                <a:ea typeface="メイリオ"/>
              </a:rPr>
              <a:t>等」</a:t>
            </a:r>
            <a:r>
              <a:rPr kumimoji="1" lang="ja-JP" altLang="en-US" sz="1108" dirty="0">
                <a:solidFill>
                  <a:srgbClr val="FFFFFF"/>
                </a:solidFill>
                <a:latin typeface="メイリオ"/>
                <a:ea typeface="メイリオ"/>
              </a:rPr>
              <a:t>へ遡ることが可能になります</a:t>
            </a:r>
            <a:endParaRPr kumimoji="1" lang="ja-JP" altLang="en-US" sz="1292" dirty="0">
              <a:solidFill>
                <a:srgbClr val="FFFFFF"/>
              </a:solidFill>
              <a:latin typeface="メイリオ"/>
              <a:ea typeface="メイリオ"/>
            </a:endParaRPr>
          </a:p>
        </p:txBody>
      </p:sp>
    </p:spTree>
    <p:extLst>
      <p:ext uri="{BB962C8B-B14F-4D97-AF65-F5344CB8AC3E}">
        <p14:creationId xmlns:p14="http://schemas.microsoft.com/office/powerpoint/2010/main" val="20921967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02&quot;&gt;&lt;object type=&quot;3&quot; unique_id=&quot;10003&quot;&gt;&lt;property id=&quot;20148&quot; value=&quot;5&quot;/&gt;&lt;property id=&quot;20300&quot; value=&quot;スライド 1&quot;/&gt;&lt;property id=&quot;20307&quot; value=&quot;271&quot;/&gt;&lt;/object&gt;&lt;object type=&quot;3&quot; unique_id=&quot;10004&quot;&gt;&lt;property id=&quot;20148&quot; value=&quot;5&quot;/&gt;&lt;property id=&quot;20300&quot; value=&quot;スライド 2&quot;/&gt;&lt;property id=&quot;20307&quot; value=&quot;265&quot;/&gt;&lt;/object&gt;&lt;/object&gt;&lt;object type=&quot;8&quot; unique_id=&quot;10008&quot;&gt;&lt;/object&gt;&lt;/object&gt;&lt;/database&gt;"/>
  <p:tag name="SECTOMILLISECCONVERTED" val="1"/>
</p:tagLst>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テーマ">
  <a:themeElements>
    <a:clrScheme name="厚労省フォーマット">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62588E"/>
      </a:folHlink>
    </a:clrScheme>
    <a:fontScheme name="ユーザー定義 1">
      <a:majorFont>
        <a:latin typeface="メイリオ"/>
        <a:ea typeface="メイリオ"/>
        <a:cs typeface=""/>
      </a:majorFont>
      <a:minorFont>
        <a:latin typeface="メイリオ"/>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lIns="108000" tIns="72000" rIns="108000" rtlCol="0" anchor="ctr"/>
      <a:lstStyle>
        <a:defPPr algn="ctr">
          <a:lnSpc>
            <a:spcPct val="110000"/>
          </a:lnSpc>
          <a:defRPr kumimoji="1" sz="1200"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108000" tIns="72000" rIns="108000" rtlCol="0">
        <a:spAutoFit/>
      </a:bodyPr>
      <a:lstStyle>
        <a:defPPr algn="l">
          <a:lnSpc>
            <a:spcPct val="120000"/>
          </a:lnSpc>
          <a:defRPr kumimoji="1" sz="14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476</TotalTime>
  <Words>571</Words>
  <Application>Microsoft Office PowerPoint</Application>
  <PresentationFormat>画面に合わせる (4:3)</PresentationFormat>
  <Paragraphs>59</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vt:i4>
      </vt:variant>
    </vt:vector>
  </HeadingPairs>
  <TitlesOfParts>
    <vt:vector size="13" baseType="lpstr">
      <vt:lpstr>ＭＳ Ｐゴシック</vt:lpstr>
      <vt:lpstr>メイリオ</vt:lpstr>
      <vt:lpstr>游ゴシック</vt:lpstr>
      <vt:lpstr>游ゴシック Light</vt:lpstr>
      <vt:lpstr>Arial</vt:lpstr>
      <vt:lpstr>Calibri</vt:lpstr>
      <vt:lpstr>Calibri Light</vt:lpstr>
      <vt:lpstr>Times New Roman</vt:lpstr>
      <vt:lpstr>Wingdings</vt:lpstr>
      <vt:lpstr>1_Office テーマ</vt:lpstr>
      <vt:lpstr>2_Office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大成 温子(oonari-atsuko.v15)</dc:creator>
  <cp:lastModifiedBy>takasaki</cp:lastModifiedBy>
  <cp:revision>16</cp:revision>
  <dcterms:created xsi:type="dcterms:W3CDTF">2023-08-24T08:26:10Z</dcterms:created>
  <dcterms:modified xsi:type="dcterms:W3CDTF">2023-09-11T09:57:58Z</dcterms:modified>
</cp:coreProperties>
</file>